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2" r:id="rId4"/>
    <p:sldId id="257" r:id="rId5"/>
    <p:sldId id="267" r:id="rId6"/>
    <p:sldId id="290" r:id="rId7"/>
    <p:sldId id="265" r:id="rId8"/>
    <p:sldId id="273" r:id="rId9"/>
    <p:sldId id="274" r:id="rId10"/>
    <p:sldId id="281" r:id="rId11"/>
    <p:sldId id="283" r:id="rId12"/>
    <p:sldId id="279" r:id="rId13"/>
    <p:sldId id="280" r:id="rId14"/>
    <p:sldId id="289" r:id="rId15"/>
    <p:sldId id="284" r:id="rId16"/>
    <p:sldId id="285" r:id="rId17"/>
    <p:sldId id="263" r:id="rId18"/>
    <p:sldId id="287" r:id="rId19"/>
    <p:sldId id="286" r:id="rId20"/>
    <p:sldId id="266" r:id="rId21"/>
    <p:sldId id="278" r:id="rId22"/>
    <p:sldId id="261" r:id="rId23"/>
    <p:sldId id="277" r:id="rId24"/>
    <p:sldId id="276" r:id="rId25"/>
    <p:sldId id="269" r:id="rId26"/>
    <p:sldId id="275" r:id="rId27"/>
    <p:sldId id="270" r:id="rId28"/>
    <p:sldId id="268"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K Bhat" initials="KKB" lastIdx="1" clrIdx="0">
    <p:extLst>
      <p:ext uri="{19B8F6BF-5375-455C-9EA6-DF929625EA0E}">
        <p15:presenceInfo xmlns:p15="http://schemas.microsoft.com/office/powerpoint/2012/main" userId="3cf892cb35b0e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651" autoAdjust="0"/>
  </p:normalViewPr>
  <p:slideViewPr>
    <p:cSldViewPr snapToGrid="0">
      <p:cViewPr varScale="1">
        <p:scale>
          <a:sx n="86" d="100"/>
          <a:sy n="86"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1</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Literature Survey</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r>
            <a:rPr lang="en-US" sz="2400" dirty="0"/>
            <a:t>Week 2</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Understand working of Transducer and HC-SR04</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3</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Design and simulation of Transmitter circuit #1</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4</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5</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Design and simulation of Transmitter circuit #2</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500" dirty="0"/>
            <a:t>Design and simulation of multiple receiver circuit</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5B4E9772-EF16-48FA-BF52-83630E6A4049}">
      <dgm:prSet custT="1"/>
      <dgm:spPr/>
      <dgm:t>
        <a:bodyPr/>
        <a:lstStyle/>
        <a:p>
          <a:r>
            <a:rPr lang="en-US" sz="2400" dirty="0"/>
            <a:t>Week 6</a:t>
          </a:r>
        </a:p>
      </dgm:t>
    </dgm:pt>
    <dgm:pt modelId="{12F4C7C7-2F27-4D07-9774-3134DB51A86D}" type="parTrans" cxnId="{30BE7530-219A-424C-9DC4-6567F1FA031E}">
      <dgm:prSet/>
      <dgm:spPr/>
      <dgm:t>
        <a:bodyPr/>
        <a:lstStyle/>
        <a:p>
          <a:endParaRPr lang="en-US"/>
        </a:p>
      </dgm:t>
    </dgm:pt>
    <dgm:pt modelId="{83B8BB28-DC0F-415E-830E-ABD4EF0F24E4}" type="sibTrans" cxnId="{30BE7530-219A-424C-9DC4-6567F1FA031E}">
      <dgm:prSet/>
      <dgm:spPr/>
      <dgm:t>
        <a:bodyPr/>
        <a:lstStyle/>
        <a:p>
          <a:endParaRPr lang="en-US"/>
        </a:p>
      </dgm:t>
    </dgm:pt>
    <dgm:pt modelId="{2B5C6AAB-F1F9-429B-AD8C-10020F466848}">
      <dgm:prSet/>
      <dgm:spPr/>
      <dgm:t>
        <a:bodyPr/>
        <a:lstStyle/>
        <a:p>
          <a:r>
            <a:rPr lang="en-US" dirty="0"/>
            <a:t>Building and testing the transmitter circuit</a:t>
          </a:r>
        </a:p>
      </dgm:t>
    </dgm:pt>
    <dgm:pt modelId="{12D2558E-A421-4DF6-934C-CF39D192CE34}" type="parTrans" cxnId="{1EBDF901-6F92-4FCE-8F5C-0B038BCA74D2}">
      <dgm:prSet/>
      <dgm:spPr/>
      <dgm:t>
        <a:bodyPr/>
        <a:lstStyle/>
        <a:p>
          <a:endParaRPr lang="en-US"/>
        </a:p>
      </dgm:t>
    </dgm:pt>
    <dgm:pt modelId="{0E64660D-9863-49CB-9E9C-A8000CA886EE}" type="sibTrans" cxnId="{1EBDF901-6F92-4FCE-8F5C-0B038BCA74D2}">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8145D983-DC17-44F9-B084-D15F619984D4}" type="pres">
      <dgm:prSet presAssocID="{157653BB-B07B-4623-9CBB-39D7171E5232}" presName="Name9" presStyleLbl="sibTrans2D1" presStyleIdx="4" presStyleCnt="5"/>
      <dgm:spPr/>
    </dgm:pt>
    <dgm:pt modelId="{5A83B620-5384-49B4-908C-7A500073D3B8}" type="pres">
      <dgm:prSet presAssocID="{5B4E9772-EF16-48FA-BF52-83630E6A4049}" presName="composite2" presStyleCnt="0"/>
      <dgm:spPr/>
    </dgm:pt>
    <dgm:pt modelId="{D40C1214-73D0-439C-9645-E7F25A1B113C}" type="pres">
      <dgm:prSet presAssocID="{5B4E9772-EF16-48FA-BF52-83630E6A4049}" presName="dummyNode2" presStyleLbl="node1" presStyleIdx="4" presStyleCnt="6"/>
      <dgm:spPr/>
    </dgm:pt>
    <dgm:pt modelId="{8482FEA0-17FA-4F20-897C-182855EA23C1}" type="pres">
      <dgm:prSet presAssocID="{5B4E9772-EF16-48FA-BF52-83630E6A4049}" presName="childNode2" presStyleLbl="bgAcc1" presStyleIdx="5" presStyleCnt="6">
        <dgm:presLayoutVars>
          <dgm:bulletEnabled val="1"/>
        </dgm:presLayoutVars>
      </dgm:prSet>
      <dgm:spPr/>
    </dgm:pt>
    <dgm:pt modelId="{CBCEE91A-4303-4713-B292-8BC2582E0109}" type="pres">
      <dgm:prSet presAssocID="{5B4E9772-EF16-48FA-BF52-83630E6A4049}" presName="childNode2tx" presStyleLbl="bgAcc1" presStyleIdx="5" presStyleCnt="6">
        <dgm:presLayoutVars>
          <dgm:bulletEnabled val="1"/>
        </dgm:presLayoutVars>
      </dgm:prSet>
      <dgm:spPr/>
    </dgm:pt>
    <dgm:pt modelId="{D0FE96F1-C749-418F-94E8-AA9077EDDF25}" type="pres">
      <dgm:prSet presAssocID="{5B4E9772-EF16-48FA-BF52-83630E6A4049}" presName="parentNode2" presStyleLbl="node1" presStyleIdx="5" presStyleCnt="6">
        <dgm:presLayoutVars>
          <dgm:chMax val="0"/>
          <dgm:bulletEnabled val="1"/>
        </dgm:presLayoutVars>
      </dgm:prSet>
      <dgm:spPr/>
    </dgm:pt>
    <dgm:pt modelId="{56564632-F2B8-407B-A106-2E8E81F2E0B8}" type="pres">
      <dgm:prSet presAssocID="{5B4E9772-EF16-48FA-BF52-83630E6A4049}"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1EBDF901-6F92-4FCE-8F5C-0B038BCA74D2}" srcId="{5B4E9772-EF16-48FA-BF52-83630E6A4049}" destId="{2B5C6AAB-F1F9-429B-AD8C-10020F466848}" srcOrd="0" destOrd="0" parTransId="{12D2558E-A421-4DF6-934C-CF39D192CE34}" sibTransId="{0E64660D-9863-49CB-9E9C-A8000CA886EE}"/>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11171F25-DA87-42D1-9A33-39EE65A4F6E2}" type="presOf" srcId="{2B5C6AAB-F1F9-429B-AD8C-10020F466848}" destId="{8482FEA0-17FA-4F20-897C-182855EA23C1}" srcOrd="0" destOrd="0"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30BE7530-219A-424C-9DC4-6567F1FA031E}" srcId="{7506FEE4-BC02-46DF-B4F3-21E147FC7D4D}" destId="{5B4E9772-EF16-48FA-BF52-83630E6A4049}" srcOrd="5" destOrd="0" parTransId="{12F4C7C7-2F27-4D07-9774-3134DB51A86D}" sibTransId="{83B8BB28-DC0F-415E-830E-ABD4EF0F24E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EEE4D240-720C-4198-AA6E-FE68CE075BDE}" type="presOf" srcId="{5B4E9772-EF16-48FA-BF52-83630E6A4049}" destId="{D0FE96F1-C749-418F-94E8-AA9077EDDF25}"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00CBBD60-92B6-42B9-82A4-A5CCD13F1462}" type="presOf" srcId="{779BADF4-8B5A-4AFD-BE66-0B3BDA08847A}" destId="{D0A8BF53-0DDB-41EE-A616-AFA395505574}"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E99B2955-569C-4567-BC55-3FAD5406FB93}" type="presOf" srcId="{2B5C6AAB-F1F9-429B-AD8C-10020F466848}" destId="{CBCEE91A-4303-4713-B292-8BC2582E0109}" srcOrd="1" destOrd="0" presId="urn:microsoft.com/office/officeart/2005/8/layout/hProcess4"/>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D4E016A4-EDBF-4543-8296-93B80F4EB331}" type="presOf" srcId="{157653BB-B07B-4623-9CBB-39D7171E5232}" destId="{8145D983-DC17-44F9-B084-D15F619984D4}"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FDBEA9B8-5C7D-4653-B441-604140951F1C}" srcId="{51A0CD29-1370-4D48-9134-C5253556A73D}" destId="{7D0231B9-1337-4E62-A22A-924203A7D2E0}" srcOrd="0" destOrd="0" parTransId="{DD87ED5E-5383-45C6-A7A1-E02EC9C0E61B}" sibTransId="{02DEAE75-84B8-4155-997C-098FAD242B5C}"/>
    <dgm:cxn modelId="{8824CABA-9048-4344-A675-1E9A70081517}" type="presOf" srcId="{30C8961A-8128-4508-A5CF-5FB1FFD5BE68}" destId="{732C0B93-C712-44BD-A66A-7FD7AABC0C6A}" srcOrd="0" destOrd="0"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DDBEFAE8-F76A-44EE-A12C-E65D170CA84A}" type="presOf" srcId="{2DA89F1B-5698-4FD4-BC50-EBF756815042}" destId="{9896BA27-B0C3-4B0D-AA84-44974D8BC261}"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DA3109E9-07E7-4D67-B292-D8D78917469A}" type="presParOf" srcId="{24D60A10-618D-44A4-A4B8-9B8798424D61}" destId="{8145D983-DC17-44F9-B084-D15F619984D4}" srcOrd="9" destOrd="0" presId="urn:microsoft.com/office/officeart/2005/8/layout/hProcess4"/>
    <dgm:cxn modelId="{F27CBF39-408F-478F-AF69-8D00A89D8880}" type="presParOf" srcId="{24D60A10-618D-44A4-A4B8-9B8798424D61}" destId="{5A83B620-5384-49B4-908C-7A500073D3B8}" srcOrd="10" destOrd="0" presId="urn:microsoft.com/office/officeart/2005/8/layout/hProcess4"/>
    <dgm:cxn modelId="{2C7AC61B-9604-4B22-BCF2-42A0FD65608D}" type="presParOf" srcId="{5A83B620-5384-49B4-908C-7A500073D3B8}" destId="{D40C1214-73D0-439C-9645-E7F25A1B113C}" srcOrd="0" destOrd="0" presId="urn:microsoft.com/office/officeart/2005/8/layout/hProcess4"/>
    <dgm:cxn modelId="{F6EE33CA-EBF2-49AD-8E76-4D10FAEACAEC}" type="presParOf" srcId="{5A83B620-5384-49B4-908C-7A500073D3B8}" destId="{8482FEA0-17FA-4F20-897C-182855EA23C1}" srcOrd="1" destOrd="0" presId="urn:microsoft.com/office/officeart/2005/8/layout/hProcess4"/>
    <dgm:cxn modelId="{969A3AA3-0877-4F11-A93D-C5141BDC5223}" type="presParOf" srcId="{5A83B620-5384-49B4-908C-7A500073D3B8}" destId="{CBCEE91A-4303-4713-B292-8BC2582E0109}" srcOrd="2" destOrd="0" presId="urn:microsoft.com/office/officeart/2005/8/layout/hProcess4"/>
    <dgm:cxn modelId="{3F187DD8-B76D-4F7D-9B7E-8F36DDE0D8BE}" type="presParOf" srcId="{5A83B620-5384-49B4-908C-7A500073D3B8}" destId="{D0FE96F1-C749-418F-94E8-AA9077EDDF25}" srcOrd="3" destOrd="0" presId="urn:microsoft.com/office/officeart/2005/8/layout/hProcess4"/>
    <dgm:cxn modelId="{EF6B55E9-1722-4AAC-BB3E-2AA3BCD7E878}" type="presParOf" srcId="{5A83B620-5384-49B4-908C-7A500073D3B8}" destId="{56564632-F2B8-407B-A106-2E8E81F2E0B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7</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Building and testing the receiver circuit</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Developing the algorithm and code for transmission</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9</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Developing the algorithm and code for reception</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10</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11</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Testing the hardware</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600" dirty="0"/>
            <a:t>Verifying the outputs</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0ED94899-AE87-4BF4-AD62-01B0FE71D781}">
      <dgm:prSet/>
      <dgm:spPr/>
      <dgm:t>
        <a:bodyPr/>
        <a:lstStyle/>
        <a:p>
          <a:r>
            <a:rPr lang="en-US" dirty="0"/>
            <a:t>Week 12 &amp; 13</a:t>
          </a:r>
        </a:p>
      </dgm:t>
    </dgm:pt>
    <dgm:pt modelId="{30FFCA63-3070-470A-8B74-C68C2F0ABA20}" type="parTrans" cxnId="{3870EB5C-0F6D-48C2-B869-C23182B6E831}">
      <dgm:prSet/>
      <dgm:spPr/>
      <dgm:t>
        <a:bodyPr/>
        <a:lstStyle/>
        <a:p>
          <a:endParaRPr lang="en-US"/>
        </a:p>
      </dgm:t>
    </dgm:pt>
    <dgm:pt modelId="{625A595F-F8B3-4C62-8030-9BD7D8A71B04}" type="sibTrans" cxnId="{3870EB5C-0F6D-48C2-B869-C23182B6E831}">
      <dgm:prSet/>
      <dgm:spPr/>
      <dgm:t>
        <a:bodyPr/>
        <a:lstStyle/>
        <a:p>
          <a:endParaRPr lang="en-US"/>
        </a:p>
      </dgm:t>
    </dgm:pt>
    <dgm:pt modelId="{7B045480-A3B7-4E51-A90B-F2D68612E7F8}">
      <dgm:prSet custT="1"/>
      <dgm:spPr/>
      <dgm:t>
        <a:bodyPr/>
        <a:lstStyle/>
        <a:p>
          <a:r>
            <a:rPr lang="en-US" sz="1600" dirty="0"/>
            <a:t>Changes to hardware</a:t>
          </a:r>
        </a:p>
      </dgm:t>
    </dgm:pt>
    <dgm:pt modelId="{36840429-A25D-4997-B3E5-78D80EC6CC99}" type="parTrans" cxnId="{52E26FCF-5001-47A4-B303-D14F1A9D12BF}">
      <dgm:prSet/>
      <dgm:spPr/>
      <dgm:t>
        <a:bodyPr/>
        <a:lstStyle/>
        <a:p>
          <a:endParaRPr lang="en-US"/>
        </a:p>
      </dgm:t>
    </dgm:pt>
    <dgm:pt modelId="{CDA72A2B-066C-4E47-8CFA-E3DDB12D68C4}" type="sibTrans" cxnId="{52E26FCF-5001-47A4-B303-D14F1A9D12BF}">
      <dgm:prSet/>
      <dgm:spPr/>
      <dgm:t>
        <a:bodyPr/>
        <a:lstStyle/>
        <a:p>
          <a:endParaRPr lang="en-US"/>
        </a:p>
      </dgm:t>
    </dgm:pt>
    <dgm:pt modelId="{CBFD8A8E-23D2-46C2-AF9B-3CE15A6917EE}">
      <dgm:prSet custT="1"/>
      <dgm:spPr/>
      <dgm:t>
        <a:bodyPr/>
        <a:lstStyle/>
        <a:p>
          <a:r>
            <a:rPr lang="en-US" sz="1600" dirty="0"/>
            <a:t>Compiling the results</a:t>
          </a:r>
        </a:p>
      </dgm:t>
    </dgm:pt>
    <dgm:pt modelId="{67BE13A5-1AF7-4C31-9687-B960C11E7306}" type="parTrans" cxnId="{4964FEE7-E065-4A37-919D-CFDFB60B6704}">
      <dgm:prSet/>
      <dgm:spPr/>
      <dgm:t>
        <a:bodyPr/>
        <a:lstStyle/>
        <a:p>
          <a:endParaRPr lang="en-US"/>
        </a:p>
      </dgm:t>
    </dgm:pt>
    <dgm:pt modelId="{D904E26D-20AE-4A9C-BB6F-91CD2FCBB5DD}" type="sibTrans" cxnId="{4964FEE7-E065-4A37-919D-CFDFB60B6704}">
      <dgm:prSet/>
      <dgm:spPr/>
      <dgm:t>
        <a:bodyPr/>
        <a:lstStyle/>
        <a:p>
          <a:endParaRPr lang="en-US"/>
        </a:p>
      </dgm:t>
    </dgm:pt>
    <dgm:pt modelId="{CE2BE8F8-C630-4E11-903C-762A950B01B6}">
      <dgm:prSet/>
      <dgm:spPr/>
      <dgm:t>
        <a:bodyPr/>
        <a:lstStyle/>
        <a:p>
          <a:r>
            <a:rPr lang="en-US" dirty="0"/>
            <a:t>Attempt to find algorithm for dynamic length of transmission</a:t>
          </a:r>
        </a:p>
      </dgm:t>
    </dgm:pt>
    <dgm:pt modelId="{1BAD3903-BA59-4EC6-BD58-AEA574C25FDF}" type="parTrans" cxnId="{F42C1DFC-DC3D-45C7-A621-323C01474693}">
      <dgm:prSet/>
      <dgm:spPr/>
      <dgm:t>
        <a:bodyPr/>
        <a:lstStyle/>
        <a:p>
          <a:endParaRPr lang="en-US"/>
        </a:p>
      </dgm:t>
    </dgm:pt>
    <dgm:pt modelId="{86CB183C-A8D6-4A2D-8B38-48D0EF7F6FDC}" type="sibTrans" cxnId="{F42C1DFC-DC3D-45C7-A621-323C01474693}">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1EA4FCBD-49FA-4038-96E0-C42BF133D858}" type="pres">
      <dgm:prSet presAssocID="{157653BB-B07B-4623-9CBB-39D7171E5232}" presName="Name9" presStyleLbl="sibTrans2D1" presStyleIdx="4" presStyleCnt="5"/>
      <dgm:spPr/>
    </dgm:pt>
    <dgm:pt modelId="{255E56F3-D16E-4A7A-9765-A2B4175FF9AB}" type="pres">
      <dgm:prSet presAssocID="{0ED94899-AE87-4BF4-AD62-01B0FE71D781}" presName="composite2" presStyleCnt="0"/>
      <dgm:spPr/>
    </dgm:pt>
    <dgm:pt modelId="{5CFDA051-17C1-4BEB-B08E-7A988E5077FD}" type="pres">
      <dgm:prSet presAssocID="{0ED94899-AE87-4BF4-AD62-01B0FE71D781}" presName="dummyNode2" presStyleLbl="node1" presStyleIdx="4" presStyleCnt="6"/>
      <dgm:spPr/>
    </dgm:pt>
    <dgm:pt modelId="{A2F1CF53-4067-4EE4-BAAE-95526BC8FEE8}" type="pres">
      <dgm:prSet presAssocID="{0ED94899-AE87-4BF4-AD62-01B0FE71D781}" presName="childNode2" presStyleLbl="bgAcc1" presStyleIdx="5" presStyleCnt="6">
        <dgm:presLayoutVars>
          <dgm:bulletEnabled val="1"/>
        </dgm:presLayoutVars>
      </dgm:prSet>
      <dgm:spPr/>
    </dgm:pt>
    <dgm:pt modelId="{ABB95DB9-BA62-4504-BE99-427CAED2D407}" type="pres">
      <dgm:prSet presAssocID="{0ED94899-AE87-4BF4-AD62-01B0FE71D781}" presName="childNode2tx" presStyleLbl="bgAcc1" presStyleIdx="5" presStyleCnt="6">
        <dgm:presLayoutVars>
          <dgm:bulletEnabled val="1"/>
        </dgm:presLayoutVars>
      </dgm:prSet>
      <dgm:spPr/>
    </dgm:pt>
    <dgm:pt modelId="{736B085F-AF60-4F22-8C7C-04C7C7FD060B}" type="pres">
      <dgm:prSet presAssocID="{0ED94899-AE87-4BF4-AD62-01B0FE71D781}" presName="parentNode2" presStyleLbl="node1" presStyleIdx="5" presStyleCnt="6" custScaleX="104987">
        <dgm:presLayoutVars>
          <dgm:chMax val="0"/>
          <dgm:bulletEnabled val="1"/>
        </dgm:presLayoutVars>
      </dgm:prSet>
      <dgm:spPr/>
    </dgm:pt>
    <dgm:pt modelId="{E6A7B5A0-E03C-4CEF-A7AA-430487A158AA}" type="pres">
      <dgm:prSet presAssocID="{0ED94899-AE87-4BF4-AD62-01B0FE71D781}"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CD6DB024-0C38-4AE4-BA09-4070CA1D354E}" type="presOf" srcId="{CBFD8A8E-23D2-46C2-AF9B-3CE15A6917EE}" destId="{3AFC66AD-3258-4154-901C-4F66E54FCB9C}" srcOrd="1" destOrd="1"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3870EB5C-0F6D-48C2-B869-C23182B6E831}" srcId="{7506FEE4-BC02-46DF-B4F3-21E147FC7D4D}" destId="{0ED94899-AE87-4BF4-AD62-01B0FE71D781}" srcOrd="5" destOrd="0" parTransId="{30FFCA63-3070-470A-8B74-C68C2F0ABA20}" sibTransId="{625A595F-F8B3-4C62-8030-9BD7D8A71B04}"/>
    <dgm:cxn modelId="{00CBBD60-92B6-42B9-82A4-A5CCD13F1462}" type="presOf" srcId="{779BADF4-8B5A-4AFD-BE66-0B3BDA08847A}" destId="{D0A8BF53-0DDB-41EE-A616-AFA395505574}" srcOrd="0" destOrd="0" presId="urn:microsoft.com/office/officeart/2005/8/layout/hProcess4"/>
    <dgm:cxn modelId="{69504547-3BCA-49C2-86BC-748BF9F37B44}" type="presOf" srcId="{CE2BE8F8-C630-4E11-903C-762A950B01B6}" destId="{A2F1CF53-4067-4EE4-BAAE-95526BC8FEE8}"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499419AC-7FC8-45EE-972D-3DD4FD38A3E3}" type="presOf" srcId="{CE2BE8F8-C630-4E11-903C-762A950B01B6}" destId="{ABB95DB9-BA62-4504-BE99-427CAED2D407}" srcOrd="1" destOrd="0" presId="urn:microsoft.com/office/officeart/2005/8/layout/hProcess4"/>
    <dgm:cxn modelId="{FDBEA9B8-5C7D-4653-B441-604140951F1C}" srcId="{51A0CD29-1370-4D48-9134-C5253556A73D}" destId="{7D0231B9-1337-4E62-A22A-924203A7D2E0}" srcOrd="0" destOrd="0" parTransId="{DD87ED5E-5383-45C6-A7A1-E02EC9C0E61B}" sibTransId="{02DEAE75-84B8-4155-997C-098FAD242B5C}"/>
    <dgm:cxn modelId="{CC2D56B9-E79A-4E83-80A0-2F28B3C06284}" type="presOf" srcId="{CBFD8A8E-23D2-46C2-AF9B-3CE15A6917EE}" destId="{7561B72B-4BE4-4736-846E-457B98E4E130}" srcOrd="0" destOrd="1" presId="urn:microsoft.com/office/officeart/2005/8/layout/hProcess4"/>
    <dgm:cxn modelId="{8824CABA-9048-4344-A675-1E9A70081517}" type="presOf" srcId="{30C8961A-8128-4508-A5CF-5FB1FFD5BE68}" destId="{732C0B93-C712-44BD-A66A-7FD7AABC0C6A}" srcOrd="0" destOrd="0" presId="urn:microsoft.com/office/officeart/2005/8/layout/hProcess4"/>
    <dgm:cxn modelId="{D4E70EC9-0C3C-4514-88F4-18B8E2290AB5}" type="presOf" srcId="{7B045480-A3B7-4E51-A90B-F2D68612E7F8}" destId="{8C202187-6724-4445-8C34-92990D72BBEE}" srcOrd="1" destOrd="1"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91A1CCCE-91F6-4E64-90EE-9ED45CBD76EC}" type="presOf" srcId="{157653BB-B07B-4623-9CBB-39D7171E5232}" destId="{1EA4FCBD-49FA-4038-96E0-C42BF133D858}" srcOrd="0" destOrd="0" presId="urn:microsoft.com/office/officeart/2005/8/layout/hProcess4"/>
    <dgm:cxn modelId="{52E26FCF-5001-47A4-B303-D14F1A9D12BF}" srcId="{096937C8-9642-4830-82D2-E88F43DD7821}" destId="{7B045480-A3B7-4E51-A90B-F2D68612E7F8}" srcOrd="1" destOrd="0" parTransId="{36840429-A25D-4997-B3E5-78D80EC6CC99}" sibTransId="{CDA72A2B-066C-4E47-8CFA-E3DDB12D68C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C84B3DDE-9706-4082-AE1E-6EC56574CBF1}" type="presOf" srcId="{7B045480-A3B7-4E51-A90B-F2D68612E7F8}" destId="{9896BA27-B0C3-4B0D-AA84-44974D8BC261}" srcOrd="0" destOrd="1" presId="urn:microsoft.com/office/officeart/2005/8/layout/hProcess4"/>
    <dgm:cxn modelId="{4964FEE7-E065-4A37-919D-CFDFB60B6704}" srcId="{1E6FEDBA-0459-4FD8-B0E3-930B50996A14}" destId="{CBFD8A8E-23D2-46C2-AF9B-3CE15A6917EE}" srcOrd="1" destOrd="0" parTransId="{67BE13A5-1AF7-4C31-9687-B960C11E7306}" sibTransId="{D904E26D-20AE-4A9C-BB6F-91CD2FCBB5DD}"/>
    <dgm:cxn modelId="{DDBEFAE8-F76A-44EE-A12C-E65D170CA84A}" type="presOf" srcId="{2DA89F1B-5698-4FD4-BC50-EBF756815042}" destId="{9896BA27-B0C3-4B0D-AA84-44974D8BC261}" srcOrd="0" destOrd="0" presId="urn:microsoft.com/office/officeart/2005/8/layout/hProcess4"/>
    <dgm:cxn modelId="{B3C511F2-734E-438F-A4AD-272393829769}" type="presOf" srcId="{0ED94899-AE87-4BF4-AD62-01B0FE71D781}" destId="{736B085F-AF60-4F22-8C7C-04C7C7FD060B}"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F42C1DFC-DC3D-45C7-A621-323C01474693}" srcId="{0ED94899-AE87-4BF4-AD62-01B0FE71D781}" destId="{CE2BE8F8-C630-4E11-903C-762A950B01B6}" srcOrd="0" destOrd="0" parTransId="{1BAD3903-BA59-4EC6-BD58-AEA574C25FDF}" sibTransId="{86CB183C-A8D6-4A2D-8B38-48D0EF7F6FDC}"/>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E16E85FE-18EE-4D8F-A8E3-2CC123C07911}" type="presParOf" srcId="{24D60A10-618D-44A4-A4B8-9B8798424D61}" destId="{1EA4FCBD-49FA-4038-96E0-C42BF133D858}" srcOrd="9" destOrd="0" presId="urn:microsoft.com/office/officeart/2005/8/layout/hProcess4"/>
    <dgm:cxn modelId="{5CCF81B5-BFCC-4747-9356-F13F3DDBE3AB}" type="presParOf" srcId="{24D60A10-618D-44A4-A4B8-9B8798424D61}" destId="{255E56F3-D16E-4A7A-9765-A2B4175FF9AB}" srcOrd="10" destOrd="0" presId="urn:microsoft.com/office/officeart/2005/8/layout/hProcess4"/>
    <dgm:cxn modelId="{531324FA-162A-47AE-A478-68C584B2EE0F}" type="presParOf" srcId="{255E56F3-D16E-4A7A-9765-A2B4175FF9AB}" destId="{5CFDA051-17C1-4BEB-B08E-7A988E5077FD}" srcOrd="0" destOrd="0" presId="urn:microsoft.com/office/officeart/2005/8/layout/hProcess4"/>
    <dgm:cxn modelId="{42950E75-5B73-4E8D-B873-F54F92DE28FF}" type="presParOf" srcId="{255E56F3-D16E-4A7A-9765-A2B4175FF9AB}" destId="{A2F1CF53-4067-4EE4-BAAE-95526BC8FEE8}" srcOrd="1" destOrd="0" presId="urn:microsoft.com/office/officeart/2005/8/layout/hProcess4"/>
    <dgm:cxn modelId="{F1A88F2A-30C2-4F81-AE91-2B250C297C42}" type="presParOf" srcId="{255E56F3-D16E-4A7A-9765-A2B4175FF9AB}" destId="{ABB95DB9-BA62-4504-BE99-427CAED2D407}" srcOrd="2" destOrd="0" presId="urn:microsoft.com/office/officeart/2005/8/layout/hProcess4"/>
    <dgm:cxn modelId="{631A508C-8F53-4F64-BF14-60CEFBC0DE4B}" type="presParOf" srcId="{255E56F3-D16E-4A7A-9765-A2B4175FF9AB}" destId="{736B085F-AF60-4F22-8C7C-04C7C7FD060B}" srcOrd="3" destOrd="0" presId="urn:microsoft.com/office/officeart/2005/8/layout/hProcess4"/>
    <dgm:cxn modelId="{55D529E9-064E-4BF1-B8F4-7F6E1B9D7795}" type="presParOf" srcId="{255E56F3-D16E-4A7A-9765-A2B4175FF9AB}" destId="{E6A7B5A0-E03C-4CEF-A7AA-430487A158A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155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Literature Survey</a:t>
          </a:r>
        </a:p>
      </dsp:txBody>
      <dsp:txXfrm>
        <a:off x="30463" y="2110109"/>
        <a:ext cx="1465315" cy="929247"/>
      </dsp:txXfrm>
    </dsp:sp>
    <dsp:sp modelId="{D0A8BF53-0DDB-41EE-A616-AFA395505574}">
      <dsp:nvSpPr>
        <dsp:cNvPr id="0" name=""/>
        <dsp:cNvSpPr/>
      </dsp:nvSpPr>
      <dsp:spPr>
        <a:xfrm>
          <a:off x="851398"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40028"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a:t>
          </a:r>
        </a:p>
      </dsp:txBody>
      <dsp:txXfrm>
        <a:off x="355797" y="3084036"/>
        <a:ext cx="1322360" cy="506862"/>
      </dsp:txXfrm>
    </dsp:sp>
    <dsp:sp modelId="{F442E7D3-0F9B-48AE-8601-02C4D0ADA5B9}">
      <dsp:nvSpPr>
        <dsp:cNvPr id="0" name=""/>
        <dsp:cNvSpPr/>
      </dsp:nvSpPr>
      <dsp:spPr>
        <a:xfrm>
          <a:off x="1966457"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Understand working of Transducer and HC-SR04</a:t>
          </a:r>
        </a:p>
      </dsp:txBody>
      <dsp:txXfrm>
        <a:off x="1995367" y="2379309"/>
        <a:ext cx="1465315" cy="929247"/>
      </dsp:txXfrm>
    </dsp:sp>
    <dsp:sp modelId="{551BC6C6-4E22-4908-990D-7C19B323CE8D}">
      <dsp:nvSpPr>
        <dsp:cNvPr id="0" name=""/>
        <dsp:cNvSpPr/>
      </dsp:nvSpPr>
      <dsp:spPr>
        <a:xfrm>
          <a:off x="2803609"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304932"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2</a:t>
          </a:r>
        </a:p>
      </dsp:txBody>
      <dsp:txXfrm>
        <a:off x="2320701" y="1827768"/>
        <a:ext cx="1322360" cy="506862"/>
      </dsp:txXfrm>
    </dsp:sp>
    <dsp:sp modelId="{BCEB7867-0A42-42CD-8808-22F9B7B9E350}">
      <dsp:nvSpPr>
        <dsp:cNvPr id="0" name=""/>
        <dsp:cNvSpPr/>
      </dsp:nvSpPr>
      <dsp:spPr>
        <a:xfrm>
          <a:off x="3931361"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#1</a:t>
          </a:r>
        </a:p>
      </dsp:txBody>
      <dsp:txXfrm>
        <a:off x="3960271" y="2110109"/>
        <a:ext cx="1465315" cy="929247"/>
      </dsp:txXfrm>
    </dsp:sp>
    <dsp:sp modelId="{489F90B0-58B9-4E69-A049-172B7F4C706C}">
      <dsp:nvSpPr>
        <dsp:cNvPr id="0" name=""/>
        <dsp:cNvSpPr/>
      </dsp:nvSpPr>
      <dsp:spPr>
        <a:xfrm>
          <a:off x="4781206"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69836"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3</a:t>
          </a:r>
        </a:p>
      </dsp:txBody>
      <dsp:txXfrm>
        <a:off x="4285605" y="3084036"/>
        <a:ext cx="1322360" cy="506862"/>
      </dsp:txXfrm>
    </dsp:sp>
    <dsp:sp modelId="{9896BA27-B0C3-4B0D-AA84-44974D8BC261}">
      <dsp:nvSpPr>
        <dsp:cNvPr id="0" name=""/>
        <dsp:cNvSpPr/>
      </dsp:nvSpPr>
      <dsp:spPr>
        <a:xfrm>
          <a:off x="5896265"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#2</a:t>
          </a:r>
        </a:p>
      </dsp:txBody>
      <dsp:txXfrm>
        <a:off x="5925175" y="2379309"/>
        <a:ext cx="1465315" cy="929247"/>
      </dsp:txXfrm>
    </dsp:sp>
    <dsp:sp modelId="{732C0B93-C712-44BD-A66A-7FD7AABC0C6A}">
      <dsp:nvSpPr>
        <dsp:cNvPr id="0" name=""/>
        <dsp:cNvSpPr/>
      </dsp:nvSpPr>
      <dsp:spPr>
        <a:xfrm>
          <a:off x="6733417"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34740"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4</a:t>
          </a:r>
        </a:p>
      </dsp:txBody>
      <dsp:txXfrm>
        <a:off x="6250509" y="1827768"/>
        <a:ext cx="1322360" cy="506862"/>
      </dsp:txXfrm>
    </dsp:sp>
    <dsp:sp modelId="{7561B72B-4BE4-4736-846E-457B98E4E130}">
      <dsp:nvSpPr>
        <dsp:cNvPr id="0" name=""/>
        <dsp:cNvSpPr/>
      </dsp:nvSpPr>
      <dsp:spPr>
        <a:xfrm>
          <a:off x="7861169"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Design and simulation of multiple receiver circuit</a:t>
          </a:r>
        </a:p>
      </dsp:txBody>
      <dsp:txXfrm>
        <a:off x="7890079" y="2110109"/>
        <a:ext cx="1465315" cy="929247"/>
      </dsp:txXfrm>
    </dsp:sp>
    <dsp:sp modelId="{8145D983-DC17-44F9-B084-D15F619984D4}">
      <dsp:nvSpPr>
        <dsp:cNvPr id="0" name=""/>
        <dsp:cNvSpPr/>
      </dsp:nvSpPr>
      <dsp:spPr>
        <a:xfrm>
          <a:off x="8711014"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99644"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5</a:t>
          </a:r>
        </a:p>
      </dsp:txBody>
      <dsp:txXfrm>
        <a:off x="8215413" y="3084036"/>
        <a:ext cx="1322360" cy="506862"/>
      </dsp:txXfrm>
    </dsp:sp>
    <dsp:sp modelId="{8482FEA0-17FA-4F20-897C-182855EA23C1}">
      <dsp:nvSpPr>
        <dsp:cNvPr id="0" name=""/>
        <dsp:cNvSpPr/>
      </dsp:nvSpPr>
      <dsp:spPr>
        <a:xfrm>
          <a:off x="982607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Building and testing the transmitter circuit</a:t>
          </a:r>
        </a:p>
      </dsp:txBody>
      <dsp:txXfrm>
        <a:off x="9854983" y="2379309"/>
        <a:ext cx="1465315" cy="929247"/>
      </dsp:txXfrm>
    </dsp:sp>
    <dsp:sp modelId="{D0FE96F1-C749-418F-94E8-AA9077EDDF25}">
      <dsp:nvSpPr>
        <dsp:cNvPr id="0" name=""/>
        <dsp:cNvSpPr/>
      </dsp:nvSpPr>
      <dsp:spPr>
        <a:xfrm>
          <a:off x="10164548"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6</a:t>
          </a:r>
        </a:p>
      </dsp:txBody>
      <dsp:txXfrm>
        <a:off x="10180317" y="1827768"/>
        <a:ext cx="1322360" cy="5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255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Building and testing the receiver circuit</a:t>
          </a:r>
        </a:p>
      </dsp:txBody>
      <dsp:txXfrm>
        <a:off x="31375" y="2111965"/>
        <a:ext cx="1460777" cy="926369"/>
      </dsp:txXfrm>
    </dsp:sp>
    <dsp:sp modelId="{D0A8BF53-0DDB-41EE-A616-AFA395505574}">
      <dsp:nvSpPr>
        <dsp:cNvPr id="0" name=""/>
        <dsp:cNvSpPr/>
      </dsp:nvSpPr>
      <dsp:spPr>
        <a:xfrm>
          <a:off x="849768"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39980"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7</a:t>
          </a:r>
        </a:p>
      </dsp:txBody>
      <dsp:txXfrm>
        <a:off x="355700" y="3082876"/>
        <a:ext cx="1318266" cy="505293"/>
      </dsp:txXfrm>
    </dsp:sp>
    <dsp:sp modelId="{F442E7D3-0F9B-48AE-8601-02C4D0ADA5B9}">
      <dsp:nvSpPr>
        <dsp:cNvPr id="0" name=""/>
        <dsp:cNvSpPr/>
      </dsp:nvSpPr>
      <dsp:spPr>
        <a:xfrm>
          <a:off x="196137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transmission</a:t>
          </a:r>
        </a:p>
      </dsp:txBody>
      <dsp:txXfrm>
        <a:off x="1990195" y="2380331"/>
        <a:ext cx="1460777" cy="926369"/>
      </dsp:txXfrm>
    </dsp:sp>
    <dsp:sp modelId="{551BC6C6-4E22-4908-990D-7C19B323CE8D}">
      <dsp:nvSpPr>
        <dsp:cNvPr id="0" name=""/>
        <dsp:cNvSpPr/>
      </dsp:nvSpPr>
      <dsp:spPr>
        <a:xfrm>
          <a:off x="2795935"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298801"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sp:txBody>
      <dsp:txXfrm>
        <a:off x="2314521" y="1830497"/>
        <a:ext cx="1318266" cy="505293"/>
      </dsp:txXfrm>
    </dsp:sp>
    <dsp:sp modelId="{BCEB7867-0A42-42CD-8808-22F9B7B9E350}">
      <dsp:nvSpPr>
        <dsp:cNvPr id="0" name=""/>
        <dsp:cNvSpPr/>
      </dsp:nvSpPr>
      <dsp:spPr>
        <a:xfrm>
          <a:off x="3920195"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reception</a:t>
          </a:r>
        </a:p>
      </dsp:txBody>
      <dsp:txXfrm>
        <a:off x="3949016" y="2111965"/>
        <a:ext cx="1460777" cy="926369"/>
      </dsp:txXfrm>
    </dsp:sp>
    <dsp:sp modelId="{489F90B0-58B9-4E69-A049-172B7F4C706C}">
      <dsp:nvSpPr>
        <dsp:cNvPr id="0" name=""/>
        <dsp:cNvSpPr/>
      </dsp:nvSpPr>
      <dsp:spPr>
        <a:xfrm>
          <a:off x="4767409"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57622"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9</a:t>
          </a:r>
        </a:p>
      </dsp:txBody>
      <dsp:txXfrm>
        <a:off x="4273342" y="3082876"/>
        <a:ext cx="1318266" cy="505293"/>
      </dsp:txXfrm>
    </dsp:sp>
    <dsp:sp modelId="{9896BA27-B0C3-4B0D-AA84-44974D8BC261}">
      <dsp:nvSpPr>
        <dsp:cNvPr id="0" name=""/>
        <dsp:cNvSpPr/>
      </dsp:nvSpPr>
      <dsp:spPr>
        <a:xfrm>
          <a:off x="587901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Testing the hardware</a:t>
          </a:r>
        </a:p>
        <a:p>
          <a:pPr marL="171450" lvl="1" indent="-171450" algn="l" defTabSz="711200">
            <a:lnSpc>
              <a:spcPct val="90000"/>
            </a:lnSpc>
            <a:spcBef>
              <a:spcPct val="0"/>
            </a:spcBef>
            <a:spcAft>
              <a:spcPct val="15000"/>
            </a:spcAft>
            <a:buChar char="•"/>
          </a:pPr>
          <a:r>
            <a:rPr lang="en-US" sz="1600" kern="1200" dirty="0"/>
            <a:t>Changes to hardware</a:t>
          </a:r>
        </a:p>
      </dsp:txBody>
      <dsp:txXfrm>
        <a:off x="5907837" y="2380331"/>
        <a:ext cx="1460777" cy="926369"/>
      </dsp:txXfrm>
    </dsp:sp>
    <dsp:sp modelId="{732C0B93-C712-44BD-A66A-7FD7AABC0C6A}">
      <dsp:nvSpPr>
        <dsp:cNvPr id="0" name=""/>
        <dsp:cNvSpPr/>
      </dsp:nvSpPr>
      <dsp:spPr>
        <a:xfrm>
          <a:off x="6713576"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16442"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10</a:t>
          </a:r>
        </a:p>
      </dsp:txBody>
      <dsp:txXfrm>
        <a:off x="6232162" y="1830497"/>
        <a:ext cx="1318266" cy="505293"/>
      </dsp:txXfrm>
    </dsp:sp>
    <dsp:sp modelId="{7561B72B-4BE4-4736-846E-457B98E4E130}">
      <dsp:nvSpPr>
        <dsp:cNvPr id="0" name=""/>
        <dsp:cNvSpPr/>
      </dsp:nvSpPr>
      <dsp:spPr>
        <a:xfrm>
          <a:off x="783783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Verifying the outputs</a:t>
          </a:r>
        </a:p>
        <a:p>
          <a:pPr marL="171450" lvl="1" indent="-171450" algn="l" defTabSz="711200">
            <a:lnSpc>
              <a:spcPct val="90000"/>
            </a:lnSpc>
            <a:spcBef>
              <a:spcPct val="0"/>
            </a:spcBef>
            <a:spcAft>
              <a:spcPct val="15000"/>
            </a:spcAft>
            <a:buChar char="•"/>
          </a:pPr>
          <a:r>
            <a:rPr lang="en-US" sz="1600" kern="1200" dirty="0"/>
            <a:t>Compiling the results</a:t>
          </a:r>
        </a:p>
      </dsp:txBody>
      <dsp:txXfrm>
        <a:off x="7866657" y="2111965"/>
        <a:ext cx="1460777" cy="926369"/>
      </dsp:txXfrm>
    </dsp:sp>
    <dsp:sp modelId="{1EA4FCBD-49FA-4038-96E0-C42BF133D858}">
      <dsp:nvSpPr>
        <dsp:cNvPr id="0" name=""/>
        <dsp:cNvSpPr/>
      </dsp:nvSpPr>
      <dsp:spPr>
        <a:xfrm>
          <a:off x="8685051"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75263"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11</a:t>
          </a:r>
        </a:p>
      </dsp:txBody>
      <dsp:txXfrm>
        <a:off x="8190983" y="3082876"/>
        <a:ext cx="1318266" cy="505293"/>
      </dsp:txXfrm>
    </dsp:sp>
    <dsp:sp modelId="{A2F1CF53-4067-4EE4-BAAE-95526BC8FEE8}">
      <dsp:nvSpPr>
        <dsp:cNvPr id="0" name=""/>
        <dsp:cNvSpPr/>
      </dsp:nvSpPr>
      <dsp:spPr>
        <a:xfrm>
          <a:off x="9796657"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Attempt to find algorithm for dynamic length of transmission</a:t>
          </a:r>
        </a:p>
      </dsp:txBody>
      <dsp:txXfrm>
        <a:off x="9825478" y="2380331"/>
        <a:ext cx="1460777" cy="926369"/>
      </dsp:txXfrm>
    </dsp:sp>
    <dsp:sp modelId="{736B085F-AF60-4F22-8C7C-04C7C7FD060B}">
      <dsp:nvSpPr>
        <dsp:cNvPr id="0" name=""/>
        <dsp:cNvSpPr/>
      </dsp:nvSpPr>
      <dsp:spPr>
        <a:xfrm>
          <a:off x="10100429" y="1814777"/>
          <a:ext cx="141701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Week 12 &amp; 13</a:t>
          </a:r>
        </a:p>
      </dsp:txBody>
      <dsp:txXfrm>
        <a:off x="10116149" y="1830497"/>
        <a:ext cx="1385576" cy="5052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02990-86DE-43E3-BBEB-10540ADF1B51}" type="datetimeFigureOut">
              <a:rPr lang="en-US" smtClean="0"/>
              <a:t>4/27/2019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9C902-29E2-4527-A54C-A78A3A19A6B1}" type="slidenum">
              <a:rPr lang="en-US" smtClean="0"/>
              <a:t>‹#›</a:t>
            </a:fld>
            <a:endParaRPr lang="en-US" dirty="0"/>
          </a:p>
        </p:txBody>
      </p:sp>
    </p:spTree>
    <p:extLst>
      <p:ext uri="{BB962C8B-B14F-4D97-AF65-F5344CB8AC3E}">
        <p14:creationId xmlns:p14="http://schemas.microsoft.com/office/powerpoint/2010/main" val="8776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a:t>
            </a:fld>
            <a:endParaRPr lang="en-US" dirty="0"/>
          </a:p>
        </p:txBody>
      </p:sp>
    </p:spTree>
    <p:extLst>
      <p:ext uri="{BB962C8B-B14F-4D97-AF65-F5344CB8AC3E}">
        <p14:creationId xmlns:p14="http://schemas.microsoft.com/office/powerpoint/2010/main" val="294293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12</a:t>
            </a:fld>
            <a:endParaRPr lang="en-US" dirty="0"/>
          </a:p>
        </p:txBody>
      </p:sp>
    </p:spTree>
    <p:extLst>
      <p:ext uri="{BB962C8B-B14F-4D97-AF65-F5344CB8AC3E}">
        <p14:creationId xmlns:p14="http://schemas.microsoft.com/office/powerpoint/2010/main" val="11744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13</a:t>
            </a:fld>
            <a:endParaRPr lang="en-US" dirty="0"/>
          </a:p>
        </p:txBody>
      </p:sp>
    </p:spTree>
    <p:extLst>
      <p:ext uri="{BB962C8B-B14F-4D97-AF65-F5344CB8AC3E}">
        <p14:creationId xmlns:p14="http://schemas.microsoft.com/office/powerpoint/2010/main" val="55321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14</a:t>
            </a:fld>
            <a:endParaRPr lang="en-US" dirty="0"/>
          </a:p>
        </p:txBody>
      </p:sp>
    </p:spTree>
    <p:extLst>
      <p:ext uri="{BB962C8B-B14F-4D97-AF65-F5344CB8AC3E}">
        <p14:creationId xmlns:p14="http://schemas.microsoft.com/office/powerpoint/2010/main" val="252127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15</a:t>
            </a:fld>
            <a:endParaRPr lang="en-US" dirty="0"/>
          </a:p>
        </p:txBody>
      </p:sp>
    </p:spTree>
    <p:extLst>
      <p:ext uri="{BB962C8B-B14F-4D97-AF65-F5344CB8AC3E}">
        <p14:creationId xmlns:p14="http://schemas.microsoft.com/office/powerpoint/2010/main" val="134132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16</a:t>
            </a:fld>
            <a:endParaRPr lang="en-US" dirty="0"/>
          </a:p>
        </p:txBody>
      </p:sp>
    </p:spTree>
    <p:extLst>
      <p:ext uri="{BB962C8B-B14F-4D97-AF65-F5344CB8AC3E}">
        <p14:creationId xmlns:p14="http://schemas.microsoft.com/office/powerpoint/2010/main" val="351642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17</a:t>
            </a:fld>
            <a:endParaRPr lang="en-US" dirty="0"/>
          </a:p>
        </p:txBody>
      </p:sp>
    </p:spTree>
    <p:extLst>
      <p:ext uri="{BB962C8B-B14F-4D97-AF65-F5344CB8AC3E}">
        <p14:creationId xmlns:p14="http://schemas.microsoft.com/office/powerpoint/2010/main" val="78285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18</a:t>
            </a:fld>
            <a:endParaRPr lang="en-US" dirty="0"/>
          </a:p>
        </p:txBody>
      </p:sp>
    </p:spTree>
    <p:extLst>
      <p:ext uri="{BB962C8B-B14F-4D97-AF65-F5344CB8AC3E}">
        <p14:creationId xmlns:p14="http://schemas.microsoft.com/office/powerpoint/2010/main" val="227297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19</a:t>
            </a:fld>
            <a:endParaRPr lang="en-US" dirty="0"/>
          </a:p>
        </p:txBody>
      </p:sp>
    </p:spTree>
    <p:extLst>
      <p:ext uri="{BB962C8B-B14F-4D97-AF65-F5344CB8AC3E}">
        <p14:creationId xmlns:p14="http://schemas.microsoft.com/office/powerpoint/2010/main" val="38069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20</a:t>
            </a:fld>
            <a:endParaRPr lang="en-US" dirty="0"/>
          </a:p>
        </p:txBody>
      </p:sp>
    </p:spTree>
    <p:extLst>
      <p:ext uri="{BB962C8B-B14F-4D97-AF65-F5344CB8AC3E}">
        <p14:creationId xmlns:p14="http://schemas.microsoft.com/office/powerpoint/2010/main" val="976593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21</a:t>
            </a:fld>
            <a:endParaRPr lang="en-US" dirty="0"/>
          </a:p>
        </p:txBody>
      </p:sp>
    </p:spTree>
    <p:extLst>
      <p:ext uri="{BB962C8B-B14F-4D97-AF65-F5344CB8AC3E}">
        <p14:creationId xmlns:p14="http://schemas.microsoft.com/office/powerpoint/2010/main" val="6161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3A9C902-29E2-4527-A54C-A78A3A19A6B1}" type="slidenum">
              <a:rPr lang="en-US" smtClean="0"/>
              <a:t>2</a:t>
            </a:fld>
            <a:endParaRPr lang="en-US" dirty="0"/>
          </a:p>
        </p:txBody>
      </p:sp>
    </p:spTree>
    <p:extLst>
      <p:ext uri="{BB962C8B-B14F-4D97-AF65-F5344CB8AC3E}">
        <p14:creationId xmlns:p14="http://schemas.microsoft.com/office/powerpoint/2010/main" val="346016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25</a:t>
            </a:fld>
            <a:endParaRPr lang="en-US" dirty="0"/>
          </a:p>
        </p:txBody>
      </p:sp>
    </p:spTree>
    <p:extLst>
      <p:ext uri="{BB962C8B-B14F-4D97-AF65-F5344CB8AC3E}">
        <p14:creationId xmlns:p14="http://schemas.microsoft.com/office/powerpoint/2010/main" val="42451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26</a:t>
            </a:fld>
            <a:endParaRPr lang="en-US" dirty="0"/>
          </a:p>
        </p:txBody>
      </p:sp>
    </p:spTree>
    <p:extLst>
      <p:ext uri="{BB962C8B-B14F-4D97-AF65-F5344CB8AC3E}">
        <p14:creationId xmlns:p14="http://schemas.microsoft.com/office/powerpoint/2010/main" val="29694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27</a:t>
            </a:fld>
            <a:endParaRPr lang="en-US" dirty="0"/>
          </a:p>
        </p:txBody>
      </p:sp>
    </p:spTree>
    <p:extLst>
      <p:ext uri="{BB962C8B-B14F-4D97-AF65-F5344CB8AC3E}">
        <p14:creationId xmlns:p14="http://schemas.microsoft.com/office/powerpoint/2010/main" val="2363553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With properly designed circuits these sensors can easily achieve a range of more than 20 feet.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The power rating of the transducer is quite low when compared with other transducers and the optimum operating voltage is around 6 volts. </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28</a:t>
            </a:fld>
            <a:endParaRPr lang="en-US" dirty="0"/>
          </a:p>
        </p:txBody>
      </p:sp>
    </p:spTree>
    <p:extLst>
      <p:ext uri="{BB962C8B-B14F-4D97-AF65-F5344CB8AC3E}">
        <p14:creationId xmlns:p14="http://schemas.microsoft.com/office/powerpoint/2010/main" val="162802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29</a:t>
            </a:fld>
            <a:endParaRPr lang="en-US" dirty="0"/>
          </a:p>
        </p:txBody>
      </p:sp>
    </p:spTree>
    <p:extLst>
      <p:ext uri="{BB962C8B-B14F-4D97-AF65-F5344CB8AC3E}">
        <p14:creationId xmlns:p14="http://schemas.microsoft.com/office/powerpoint/2010/main" val="38959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3</a:t>
            </a:fld>
            <a:endParaRPr lang="en-US" dirty="0"/>
          </a:p>
        </p:txBody>
      </p:sp>
    </p:spTree>
    <p:extLst>
      <p:ext uri="{BB962C8B-B14F-4D97-AF65-F5344CB8AC3E}">
        <p14:creationId xmlns:p14="http://schemas.microsoft.com/office/powerpoint/2010/main" val="17279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5</a:t>
            </a:fld>
            <a:endParaRPr lang="en-US" dirty="0"/>
          </a:p>
        </p:txBody>
      </p:sp>
    </p:spTree>
    <p:extLst>
      <p:ext uri="{BB962C8B-B14F-4D97-AF65-F5344CB8AC3E}">
        <p14:creationId xmlns:p14="http://schemas.microsoft.com/office/powerpoint/2010/main" val="353602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7</a:t>
            </a:fld>
            <a:endParaRPr lang="en-US" dirty="0"/>
          </a:p>
        </p:txBody>
      </p:sp>
    </p:spTree>
    <p:extLst>
      <p:ext uri="{BB962C8B-B14F-4D97-AF65-F5344CB8AC3E}">
        <p14:creationId xmlns:p14="http://schemas.microsoft.com/office/powerpoint/2010/main" val="207075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&gt;&gt; Uses PNP and NPN transistors to bring the current levels to an optimum range which is suitable for the ultrasonic transducers to operate.</a:t>
            </a:r>
            <a:endParaRPr lang="en-IN" sz="1100" dirty="0"/>
          </a:p>
          <a:p>
            <a:r>
              <a:rPr lang="en-IN" sz="1200" dirty="0"/>
              <a:t>&gt;&gt; The current levels varies with respect to the message signal.</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8</a:t>
            </a:fld>
            <a:endParaRPr lang="en-US" dirty="0"/>
          </a:p>
        </p:txBody>
      </p:sp>
    </p:spTree>
    <p:extLst>
      <p:ext uri="{BB962C8B-B14F-4D97-AF65-F5344CB8AC3E}">
        <p14:creationId xmlns:p14="http://schemas.microsoft.com/office/powerpoint/2010/main" val="88975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9</a:t>
            </a:fld>
            <a:endParaRPr lang="en-US" dirty="0"/>
          </a:p>
        </p:txBody>
      </p:sp>
    </p:spTree>
    <p:extLst>
      <p:ext uri="{BB962C8B-B14F-4D97-AF65-F5344CB8AC3E}">
        <p14:creationId xmlns:p14="http://schemas.microsoft.com/office/powerpoint/2010/main" val="353574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10</a:t>
            </a:fld>
            <a:endParaRPr lang="en-US" dirty="0"/>
          </a:p>
        </p:txBody>
      </p:sp>
    </p:spTree>
    <p:extLst>
      <p:ext uri="{BB962C8B-B14F-4D97-AF65-F5344CB8AC3E}">
        <p14:creationId xmlns:p14="http://schemas.microsoft.com/office/powerpoint/2010/main" val="346076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11</a:t>
            </a:fld>
            <a:endParaRPr lang="en-US" dirty="0"/>
          </a:p>
        </p:txBody>
      </p:sp>
    </p:spTree>
    <p:extLst>
      <p:ext uri="{BB962C8B-B14F-4D97-AF65-F5344CB8AC3E}">
        <p14:creationId xmlns:p14="http://schemas.microsoft.com/office/powerpoint/2010/main" val="338313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110-5FAE-46BB-8156-857634C17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A7E23-D425-4F08-AE92-3A20453E4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359DB-FD25-4D25-AB60-0BA7110A82A5}"/>
              </a:ext>
            </a:extLst>
          </p:cNvPr>
          <p:cNvSpPr>
            <a:spLocks noGrp="1"/>
          </p:cNvSpPr>
          <p:nvPr>
            <p:ph type="dt" sz="half" idx="10"/>
          </p:nvPr>
        </p:nvSpPr>
        <p:spPr/>
        <p:txBody>
          <a:bodyPr/>
          <a:lstStyle/>
          <a:p>
            <a:fld id="{02E98473-137E-4007-881B-4D2BF2F6BC8C}" type="datetime1">
              <a:rPr lang="en-US" smtClean="0"/>
              <a:t>4/27/2019</a:t>
            </a:fld>
            <a:endParaRPr lang="en-US" dirty="0"/>
          </a:p>
        </p:txBody>
      </p:sp>
      <p:sp>
        <p:nvSpPr>
          <p:cNvPr id="5" name="Footer Placeholder 4">
            <a:extLst>
              <a:ext uri="{FF2B5EF4-FFF2-40B4-BE49-F238E27FC236}">
                <a16:creationId xmlns:a16="http://schemas.microsoft.com/office/drawing/2014/main" id="{09B88B8E-9E23-4E4F-BE4A-AEC0DD696327}"/>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BC7974F1-9227-4396-946A-65CAE543ED5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95347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1650-4B48-407F-A960-07C60F3067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889D5-EDA5-4630-94BC-6D3EE54DA6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E39AF-BBE0-4C37-936E-287C8BD6CF9C}"/>
              </a:ext>
            </a:extLst>
          </p:cNvPr>
          <p:cNvSpPr>
            <a:spLocks noGrp="1"/>
          </p:cNvSpPr>
          <p:nvPr>
            <p:ph type="dt" sz="half" idx="10"/>
          </p:nvPr>
        </p:nvSpPr>
        <p:spPr/>
        <p:txBody>
          <a:bodyPr/>
          <a:lstStyle/>
          <a:p>
            <a:fld id="{64DF4222-3D85-4C50-9881-ABE72C336111}" type="datetime1">
              <a:rPr lang="en-US" smtClean="0"/>
              <a:t>4/27/2019</a:t>
            </a:fld>
            <a:endParaRPr lang="en-US" dirty="0"/>
          </a:p>
        </p:txBody>
      </p:sp>
      <p:sp>
        <p:nvSpPr>
          <p:cNvPr id="5" name="Footer Placeholder 4">
            <a:extLst>
              <a:ext uri="{FF2B5EF4-FFF2-40B4-BE49-F238E27FC236}">
                <a16:creationId xmlns:a16="http://schemas.microsoft.com/office/drawing/2014/main" id="{65B174D1-595D-41FC-AB4A-D81CBD4E4042}"/>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62A3DDBF-046E-425E-81D0-58E853528EE2}"/>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407684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7E522C-8347-4224-BD05-D9FB11987B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4A09A-9588-4349-BCD7-A7D1EA6BE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75483-D6D0-4A28-A82D-62DD64927FCF}"/>
              </a:ext>
            </a:extLst>
          </p:cNvPr>
          <p:cNvSpPr>
            <a:spLocks noGrp="1"/>
          </p:cNvSpPr>
          <p:nvPr>
            <p:ph type="dt" sz="half" idx="10"/>
          </p:nvPr>
        </p:nvSpPr>
        <p:spPr/>
        <p:txBody>
          <a:bodyPr/>
          <a:lstStyle/>
          <a:p>
            <a:fld id="{69F68E57-157E-4579-9D30-52B840ED50EB}" type="datetime1">
              <a:rPr lang="en-US" smtClean="0"/>
              <a:t>4/27/2019</a:t>
            </a:fld>
            <a:endParaRPr lang="en-US" dirty="0"/>
          </a:p>
        </p:txBody>
      </p:sp>
      <p:sp>
        <p:nvSpPr>
          <p:cNvPr id="5" name="Footer Placeholder 4">
            <a:extLst>
              <a:ext uri="{FF2B5EF4-FFF2-40B4-BE49-F238E27FC236}">
                <a16:creationId xmlns:a16="http://schemas.microsoft.com/office/drawing/2014/main" id="{638B54F0-C187-4BBE-83DD-29E90418682C}"/>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5EDF13B2-5984-4744-9627-9210014C261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75416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EA8A-E46C-4331-A9AF-3B94CD558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46CD7-FB9E-4DFE-83DD-B213F82905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7E10-61CB-49EF-9EB0-2E0E18EFF8F2}"/>
              </a:ext>
            </a:extLst>
          </p:cNvPr>
          <p:cNvSpPr>
            <a:spLocks noGrp="1"/>
          </p:cNvSpPr>
          <p:nvPr>
            <p:ph type="dt" sz="half" idx="10"/>
          </p:nvPr>
        </p:nvSpPr>
        <p:spPr/>
        <p:txBody>
          <a:bodyPr/>
          <a:lstStyle/>
          <a:p>
            <a:fld id="{7E65A117-E358-48B9-A4A7-6989F5E648FA}" type="datetime1">
              <a:rPr lang="en-US" smtClean="0"/>
              <a:t>4/27/2019</a:t>
            </a:fld>
            <a:endParaRPr lang="en-US" dirty="0"/>
          </a:p>
        </p:txBody>
      </p:sp>
      <p:sp>
        <p:nvSpPr>
          <p:cNvPr id="5" name="Footer Placeholder 4">
            <a:extLst>
              <a:ext uri="{FF2B5EF4-FFF2-40B4-BE49-F238E27FC236}">
                <a16:creationId xmlns:a16="http://schemas.microsoft.com/office/drawing/2014/main" id="{34F711B0-F8A6-40A7-BC9F-7E148F7CD5C1}"/>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43D729E-0AA4-4D07-AEE1-2994462A6ECB}"/>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64551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A553-C78E-43BE-9B71-F703122828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09BC9-D2C0-4796-963E-B55B3CABF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ACD426-2E1A-4A12-9B53-E1490F29950F}"/>
              </a:ext>
            </a:extLst>
          </p:cNvPr>
          <p:cNvSpPr>
            <a:spLocks noGrp="1"/>
          </p:cNvSpPr>
          <p:nvPr>
            <p:ph type="dt" sz="half" idx="10"/>
          </p:nvPr>
        </p:nvSpPr>
        <p:spPr/>
        <p:txBody>
          <a:bodyPr/>
          <a:lstStyle/>
          <a:p>
            <a:fld id="{EAB1AE2A-31DC-431B-B4AC-0623847B8C31}" type="datetime1">
              <a:rPr lang="en-US" smtClean="0"/>
              <a:t>4/27/2019</a:t>
            </a:fld>
            <a:endParaRPr lang="en-US" dirty="0"/>
          </a:p>
        </p:txBody>
      </p:sp>
      <p:sp>
        <p:nvSpPr>
          <p:cNvPr id="5" name="Footer Placeholder 4">
            <a:extLst>
              <a:ext uri="{FF2B5EF4-FFF2-40B4-BE49-F238E27FC236}">
                <a16:creationId xmlns:a16="http://schemas.microsoft.com/office/drawing/2014/main" id="{E88E90B6-E401-4A9D-8B4C-39632644E7CD}"/>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2610478-B1EA-4261-BC7C-E543D0FDAC31}"/>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79842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2BC5-046E-4CFD-8E7B-76E161462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95131-D4DC-4980-8060-58B5BF1A3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0AC12F-34EF-4D4C-A233-8B44F162D1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31BEC-90D5-4DC8-8D80-10FF62FA8B01}"/>
              </a:ext>
            </a:extLst>
          </p:cNvPr>
          <p:cNvSpPr>
            <a:spLocks noGrp="1"/>
          </p:cNvSpPr>
          <p:nvPr>
            <p:ph type="dt" sz="half" idx="10"/>
          </p:nvPr>
        </p:nvSpPr>
        <p:spPr/>
        <p:txBody>
          <a:bodyPr/>
          <a:lstStyle/>
          <a:p>
            <a:fld id="{340BB371-0CD2-4230-94B6-7BB21CED9593}" type="datetime1">
              <a:rPr lang="en-US" smtClean="0"/>
              <a:t>4/27/2019</a:t>
            </a:fld>
            <a:endParaRPr lang="en-US" dirty="0"/>
          </a:p>
        </p:txBody>
      </p:sp>
      <p:sp>
        <p:nvSpPr>
          <p:cNvPr id="6" name="Footer Placeholder 5">
            <a:extLst>
              <a:ext uri="{FF2B5EF4-FFF2-40B4-BE49-F238E27FC236}">
                <a16:creationId xmlns:a16="http://schemas.microsoft.com/office/drawing/2014/main" id="{AAF4DB0F-431E-4289-89FE-F590BC912188}"/>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42F22194-040F-44C7-8B19-F201F7A0693F}"/>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1053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7358-20BB-435B-BD3C-5086B5261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9DA3E-16C9-4F5C-B633-499A13577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D45CFF-C6A6-4500-8726-1FC797F326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B9252-96D0-4455-A795-35BF24DEF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4E893E-69C2-4A44-B9D6-98DD30931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35EE2-D0E7-452A-AE83-BFD33BD04349}"/>
              </a:ext>
            </a:extLst>
          </p:cNvPr>
          <p:cNvSpPr>
            <a:spLocks noGrp="1"/>
          </p:cNvSpPr>
          <p:nvPr>
            <p:ph type="dt" sz="half" idx="10"/>
          </p:nvPr>
        </p:nvSpPr>
        <p:spPr/>
        <p:txBody>
          <a:bodyPr/>
          <a:lstStyle/>
          <a:p>
            <a:fld id="{A4D0D453-5D15-4073-9B09-81DC1E7DE976}" type="datetime1">
              <a:rPr lang="en-US" smtClean="0"/>
              <a:t>4/27/2019</a:t>
            </a:fld>
            <a:endParaRPr lang="en-US" dirty="0"/>
          </a:p>
        </p:txBody>
      </p:sp>
      <p:sp>
        <p:nvSpPr>
          <p:cNvPr id="8" name="Footer Placeholder 7">
            <a:extLst>
              <a:ext uri="{FF2B5EF4-FFF2-40B4-BE49-F238E27FC236}">
                <a16:creationId xmlns:a16="http://schemas.microsoft.com/office/drawing/2014/main" id="{A7A88A5A-6D2D-4FD7-8821-AE0FC39407F4}"/>
              </a:ext>
            </a:extLst>
          </p:cNvPr>
          <p:cNvSpPr>
            <a:spLocks noGrp="1"/>
          </p:cNvSpPr>
          <p:nvPr>
            <p:ph type="ftr" sz="quarter" idx="11"/>
          </p:nvPr>
        </p:nvSpPr>
        <p:spPr/>
        <p:txBody>
          <a:bodyPr/>
          <a:lstStyle/>
          <a:p>
            <a:r>
              <a:rPr lang="en-IN"/>
              <a:t>Data Transmission through Ultrasonic Sound</a:t>
            </a:r>
            <a:endParaRPr lang="en-US" dirty="0"/>
          </a:p>
        </p:txBody>
      </p:sp>
      <p:sp>
        <p:nvSpPr>
          <p:cNvPr id="9" name="Slide Number Placeholder 8">
            <a:extLst>
              <a:ext uri="{FF2B5EF4-FFF2-40B4-BE49-F238E27FC236}">
                <a16:creationId xmlns:a16="http://schemas.microsoft.com/office/drawing/2014/main" id="{AF32E941-23C1-4EB4-ACC3-D2B2C79B21F0}"/>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2002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4D4-C10C-491B-9722-70AB4211D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7580-6565-4D06-AE24-F747EFBD205A}"/>
              </a:ext>
            </a:extLst>
          </p:cNvPr>
          <p:cNvSpPr>
            <a:spLocks noGrp="1"/>
          </p:cNvSpPr>
          <p:nvPr>
            <p:ph type="dt" sz="half" idx="10"/>
          </p:nvPr>
        </p:nvSpPr>
        <p:spPr/>
        <p:txBody>
          <a:bodyPr/>
          <a:lstStyle/>
          <a:p>
            <a:fld id="{4230A761-4AD8-4D37-947D-130FFBC8C67F}" type="datetime1">
              <a:rPr lang="en-US" smtClean="0"/>
              <a:t>4/27/2019</a:t>
            </a:fld>
            <a:endParaRPr lang="en-US" dirty="0"/>
          </a:p>
        </p:txBody>
      </p:sp>
      <p:sp>
        <p:nvSpPr>
          <p:cNvPr id="4" name="Footer Placeholder 3">
            <a:extLst>
              <a:ext uri="{FF2B5EF4-FFF2-40B4-BE49-F238E27FC236}">
                <a16:creationId xmlns:a16="http://schemas.microsoft.com/office/drawing/2014/main" id="{DFD839F5-B4FF-4573-83CA-CD05DEE6F865}"/>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CB39B277-4C0F-4202-AB54-4833552DF966}"/>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84890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06261-C849-46FC-A806-A682045ADF42}"/>
              </a:ext>
            </a:extLst>
          </p:cNvPr>
          <p:cNvSpPr>
            <a:spLocks noGrp="1"/>
          </p:cNvSpPr>
          <p:nvPr>
            <p:ph type="dt" sz="half" idx="10"/>
          </p:nvPr>
        </p:nvSpPr>
        <p:spPr/>
        <p:txBody>
          <a:bodyPr/>
          <a:lstStyle/>
          <a:p>
            <a:fld id="{C289CCFA-9FA6-41C8-8EB8-6C07A1FC991C}" type="datetime1">
              <a:rPr lang="en-US" smtClean="0"/>
              <a:t>4/27/2019</a:t>
            </a:fld>
            <a:endParaRPr lang="en-US" dirty="0"/>
          </a:p>
        </p:txBody>
      </p:sp>
      <p:sp>
        <p:nvSpPr>
          <p:cNvPr id="3" name="Footer Placeholder 2">
            <a:extLst>
              <a:ext uri="{FF2B5EF4-FFF2-40B4-BE49-F238E27FC236}">
                <a16:creationId xmlns:a16="http://schemas.microsoft.com/office/drawing/2014/main" id="{7B3A9F01-6C47-4384-9176-421646FDF74F}"/>
              </a:ext>
            </a:extLst>
          </p:cNvPr>
          <p:cNvSpPr>
            <a:spLocks noGrp="1"/>
          </p:cNvSpPr>
          <p:nvPr>
            <p:ph type="ftr" sz="quarter" idx="11"/>
          </p:nvPr>
        </p:nvSpPr>
        <p:spPr/>
        <p:txBody>
          <a:bodyPr/>
          <a:lstStyle/>
          <a:p>
            <a:r>
              <a:rPr lang="en-IN"/>
              <a:t>Data Transmission through Ultrasonic Sound</a:t>
            </a:r>
            <a:endParaRPr lang="en-US" dirty="0"/>
          </a:p>
        </p:txBody>
      </p:sp>
      <p:sp>
        <p:nvSpPr>
          <p:cNvPr id="4" name="Slide Number Placeholder 3">
            <a:extLst>
              <a:ext uri="{FF2B5EF4-FFF2-40B4-BE49-F238E27FC236}">
                <a16:creationId xmlns:a16="http://schemas.microsoft.com/office/drawing/2014/main" id="{54A2F876-EBC6-4839-A986-190BF41FA33E}"/>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4072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C5EB-08FB-4C13-AC94-06B6AD72E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28260-2190-4989-B8E5-C9A9D7F2A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D2498-A79B-4595-9B19-9E97BF542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2A41B4-46B5-42BE-85BA-A4C3F93B252D}"/>
              </a:ext>
            </a:extLst>
          </p:cNvPr>
          <p:cNvSpPr>
            <a:spLocks noGrp="1"/>
          </p:cNvSpPr>
          <p:nvPr>
            <p:ph type="dt" sz="half" idx="10"/>
          </p:nvPr>
        </p:nvSpPr>
        <p:spPr/>
        <p:txBody>
          <a:bodyPr/>
          <a:lstStyle/>
          <a:p>
            <a:fld id="{7BAD8467-53F9-4BDA-8245-C32A6771650B}" type="datetime1">
              <a:rPr lang="en-US" smtClean="0"/>
              <a:t>4/27/2019</a:t>
            </a:fld>
            <a:endParaRPr lang="en-US" dirty="0"/>
          </a:p>
        </p:txBody>
      </p:sp>
      <p:sp>
        <p:nvSpPr>
          <p:cNvPr id="6" name="Footer Placeholder 5">
            <a:extLst>
              <a:ext uri="{FF2B5EF4-FFF2-40B4-BE49-F238E27FC236}">
                <a16:creationId xmlns:a16="http://schemas.microsoft.com/office/drawing/2014/main" id="{33C10887-5514-43C5-9A10-949DE6D93705}"/>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ECAC9D4B-15CB-42A0-9521-9EE8AC9F95E8}"/>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04973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034C-E548-444B-8B3F-6FD344D6F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64D85-F649-497A-8E4E-FB9B8A501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848FDE-DF32-425F-A014-0F49D019C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086EBD-41A2-47B4-8FB0-FBB00010CF48}"/>
              </a:ext>
            </a:extLst>
          </p:cNvPr>
          <p:cNvSpPr>
            <a:spLocks noGrp="1"/>
          </p:cNvSpPr>
          <p:nvPr>
            <p:ph type="dt" sz="half" idx="10"/>
          </p:nvPr>
        </p:nvSpPr>
        <p:spPr/>
        <p:txBody>
          <a:bodyPr/>
          <a:lstStyle/>
          <a:p>
            <a:fld id="{C51356ED-0B5E-43D0-AD31-038097D8EB06}" type="datetime1">
              <a:rPr lang="en-US" smtClean="0"/>
              <a:t>4/27/2019</a:t>
            </a:fld>
            <a:endParaRPr lang="en-US" dirty="0"/>
          </a:p>
        </p:txBody>
      </p:sp>
      <p:sp>
        <p:nvSpPr>
          <p:cNvPr id="6" name="Footer Placeholder 5">
            <a:extLst>
              <a:ext uri="{FF2B5EF4-FFF2-40B4-BE49-F238E27FC236}">
                <a16:creationId xmlns:a16="http://schemas.microsoft.com/office/drawing/2014/main" id="{09ACC59A-75F0-4FE0-B768-90DFE7859BA0}"/>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DC8EF86F-3C8A-4584-B3C7-F3CB422094CA}"/>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83994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9134F-1B3D-4602-9AA5-8A4321DE0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ABFBB9-D47D-4806-A5E7-48CA86AFD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2A3E-6700-47DC-B5D7-369FB8471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23E39-C011-4A60-8D80-D399CA859174}" type="datetime1">
              <a:rPr lang="en-US" smtClean="0"/>
              <a:t>4/27/2019</a:t>
            </a:fld>
            <a:endParaRPr lang="en-US" dirty="0"/>
          </a:p>
        </p:txBody>
      </p:sp>
      <p:sp>
        <p:nvSpPr>
          <p:cNvPr id="5" name="Footer Placeholder 4">
            <a:extLst>
              <a:ext uri="{FF2B5EF4-FFF2-40B4-BE49-F238E27FC236}">
                <a16:creationId xmlns:a16="http://schemas.microsoft.com/office/drawing/2014/main" id="{B0DFF319-CA83-48CB-BEA4-4C000E1CE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D899F88D-46FD-4241-B395-457FA298D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BC8C9-F194-46EC-AE98-621670C254D6}" type="slidenum">
              <a:rPr lang="en-US" smtClean="0"/>
              <a:t>‹#›</a:t>
            </a:fld>
            <a:endParaRPr lang="en-US" dirty="0"/>
          </a:p>
        </p:txBody>
      </p:sp>
    </p:spTree>
    <p:extLst>
      <p:ext uri="{BB962C8B-B14F-4D97-AF65-F5344CB8AC3E}">
        <p14:creationId xmlns:p14="http://schemas.microsoft.com/office/powerpoint/2010/main" val="326814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6159-1E18-4BAB-8DF4-D310216B7C26}"/>
              </a:ext>
            </a:extLst>
          </p:cNvPr>
          <p:cNvSpPr>
            <a:spLocks noGrp="1"/>
          </p:cNvSpPr>
          <p:nvPr>
            <p:ph type="ctrTitle"/>
          </p:nvPr>
        </p:nvSpPr>
        <p:spPr>
          <a:xfrm>
            <a:off x="0" y="559092"/>
            <a:ext cx="12192000" cy="1030642"/>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Department of</a:t>
            </a:r>
            <a:br>
              <a:rPr lang="en-US" sz="40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Electronics and Communication Engineering</a:t>
            </a:r>
          </a:p>
        </p:txBody>
      </p:sp>
      <p:sp>
        <p:nvSpPr>
          <p:cNvPr id="3" name="Subtitle 2">
            <a:extLst>
              <a:ext uri="{FF2B5EF4-FFF2-40B4-BE49-F238E27FC236}">
                <a16:creationId xmlns:a16="http://schemas.microsoft.com/office/drawing/2014/main" id="{847B1A10-C9AF-4C12-9CF4-0094EEB90357}"/>
              </a:ext>
            </a:extLst>
          </p:cNvPr>
          <p:cNvSpPr>
            <a:spLocks noGrp="1"/>
          </p:cNvSpPr>
          <p:nvPr>
            <p:ph type="subTitle" idx="1"/>
          </p:nvPr>
        </p:nvSpPr>
        <p:spPr>
          <a:xfrm>
            <a:off x="1524000" y="4997263"/>
            <a:ext cx="4572000" cy="1655762"/>
          </a:xfrm>
        </p:spPr>
        <p:txBody>
          <a:bodyPr anchor="t">
            <a:normAutofit/>
          </a:bodyPr>
          <a:lstStyle/>
          <a:p>
            <a:pPr algn="l"/>
            <a:r>
              <a:rPr lang="en-US" sz="2000" dirty="0">
                <a:latin typeface="Tahoma" panose="020B0604030504040204" pitchFamily="34" charset="0"/>
                <a:ea typeface="Tahoma" panose="020B0604030504040204" pitchFamily="34" charset="0"/>
                <a:cs typeface="Tahoma" panose="020B0604030504040204" pitchFamily="34" charset="0"/>
              </a:rPr>
              <a:t>By:</a:t>
            </a:r>
          </a:p>
          <a:p>
            <a:pPr algn="l"/>
            <a:r>
              <a:rPr lang="en-US" sz="2000" dirty="0">
                <a:latin typeface="Tahoma" panose="020B0604030504040204" pitchFamily="34" charset="0"/>
                <a:ea typeface="Tahoma" panose="020B0604030504040204" pitchFamily="34" charset="0"/>
                <a:cs typeface="Tahoma" panose="020B0604030504040204" pitchFamily="34" charset="0"/>
              </a:rPr>
              <a:t>Shreyas R	PES1201701714</a:t>
            </a:r>
          </a:p>
          <a:p>
            <a:pPr algn="l"/>
            <a:r>
              <a:rPr lang="en-US" sz="2000" dirty="0">
                <a:latin typeface="Tahoma" panose="020B0604030504040204" pitchFamily="34" charset="0"/>
                <a:ea typeface="Tahoma" panose="020B0604030504040204" pitchFamily="34" charset="0"/>
                <a:cs typeface="Tahoma" panose="020B0604030504040204" pitchFamily="34" charset="0"/>
              </a:rPr>
              <a:t>Praphul Gowda	PES1201700237</a:t>
            </a:r>
          </a:p>
          <a:p>
            <a:pPr algn="l"/>
            <a:r>
              <a:rPr lang="en-US" sz="2000" dirty="0">
                <a:latin typeface="Tahoma" panose="020B0604030504040204" pitchFamily="34" charset="0"/>
                <a:ea typeface="Tahoma" panose="020B0604030504040204" pitchFamily="34" charset="0"/>
                <a:cs typeface="Tahoma" panose="020B0604030504040204" pitchFamily="34" charset="0"/>
              </a:rPr>
              <a:t>Karthik K Bhat	PES1201701499</a:t>
            </a:r>
          </a:p>
          <a:p>
            <a:pPr algn="l"/>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631C83D8-C83E-437E-8E95-ACC78406DE78}"/>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sp>
        <p:nvSpPr>
          <p:cNvPr id="9" name="Subtitle 2">
            <a:extLst>
              <a:ext uri="{FF2B5EF4-FFF2-40B4-BE49-F238E27FC236}">
                <a16:creationId xmlns:a16="http://schemas.microsoft.com/office/drawing/2014/main" id="{E233CCE1-894E-4420-A657-FD43B873CDA2}"/>
              </a:ext>
            </a:extLst>
          </p:cNvPr>
          <p:cNvSpPr txBox="1">
            <a:spLocks/>
          </p:cNvSpPr>
          <p:nvPr/>
        </p:nvSpPr>
        <p:spPr>
          <a:xfrm>
            <a:off x="9303867" y="5202238"/>
            <a:ext cx="3016469"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Tahoma" panose="020B0604030504040204" pitchFamily="34" charset="0"/>
                <a:ea typeface="Tahoma" panose="020B0604030504040204" pitchFamily="34" charset="0"/>
                <a:cs typeface="Tahoma" panose="020B0604030504040204" pitchFamily="34" charset="0"/>
              </a:rPr>
              <a:t>Guides:</a:t>
            </a:r>
          </a:p>
          <a:p>
            <a:pPr algn="l"/>
            <a:r>
              <a:rPr lang="en-US" sz="2000" dirty="0">
                <a:latin typeface="Tahoma" panose="020B0604030504040204" pitchFamily="34" charset="0"/>
                <a:ea typeface="Tahoma" panose="020B0604030504040204" pitchFamily="34" charset="0"/>
                <a:cs typeface="Tahoma" panose="020B0604030504040204" pitchFamily="34" charset="0"/>
              </a:rPr>
              <a:t>Dr. Anuradha M</a:t>
            </a:r>
          </a:p>
        </p:txBody>
      </p:sp>
      <p:pic>
        <p:nvPicPr>
          <p:cNvPr id="7" name="Picture 6">
            <a:extLst>
              <a:ext uri="{FF2B5EF4-FFF2-40B4-BE49-F238E27FC236}">
                <a16:creationId xmlns:a16="http://schemas.microsoft.com/office/drawing/2014/main" id="{0AF6B66F-5F09-497C-AD99-74D195207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
        <p:nvSpPr>
          <p:cNvPr id="10" name="Title 1">
            <a:extLst>
              <a:ext uri="{FF2B5EF4-FFF2-40B4-BE49-F238E27FC236}">
                <a16:creationId xmlns:a16="http://schemas.microsoft.com/office/drawing/2014/main" id="{F554BFB4-4FEE-4AC0-8AAA-A707984664C1}"/>
              </a:ext>
            </a:extLst>
          </p:cNvPr>
          <p:cNvSpPr txBox="1">
            <a:spLocks/>
          </p:cNvSpPr>
          <p:nvPr/>
        </p:nvSpPr>
        <p:spPr>
          <a:xfrm>
            <a:off x="0" y="2707009"/>
            <a:ext cx="12192000" cy="7219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Tahoma" panose="020B0604030504040204" pitchFamily="34" charset="0"/>
                <a:ea typeface="Tahoma" panose="020B0604030504040204" pitchFamily="34" charset="0"/>
                <a:cs typeface="Tahoma" panose="020B0604030504040204" pitchFamily="34" charset="0"/>
              </a:rPr>
              <a:t>Data Transmission through Ultrasonic Sound</a:t>
            </a:r>
          </a:p>
        </p:txBody>
      </p:sp>
    </p:spTree>
    <p:extLst>
      <p:ext uri="{BB962C8B-B14F-4D97-AF65-F5344CB8AC3E}">
        <p14:creationId xmlns:p14="http://schemas.microsoft.com/office/powerpoint/2010/main" val="267054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a:t>Transmission Algorithm</a:t>
            </a:r>
            <a:endParaRPr lang="en-US"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10</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24620" y="1036153"/>
            <a:ext cx="6142759" cy="5320197"/>
          </a:xfrm>
        </p:spPr>
      </p:pic>
    </p:spTree>
    <p:extLst>
      <p:ext uri="{BB962C8B-B14F-4D97-AF65-F5344CB8AC3E}">
        <p14:creationId xmlns:p14="http://schemas.microsoft.com/office/powerpoint/2010/main" val="11888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Developed Hardware</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11</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0" name="Picture 9">
            <a:extLst>
              <a:ext uri="{FF2B5EF4-FFF2-40B4-BE49-F238E27FC236}">
                <a16:creationId xmlns:a16="http://schemas.microsoft.com/office/drawing/2014/main" id="{7F5EA48D-1363-47D1-B791-636EE283C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49" y="1873640"/>
            <a:ext cx="5400000" cy="3600000"/>
          </a:xfrm>
          <a:prstGeom prst="rect">
            <a:avLst/>
          </a:prstGeom>
        </p:spPr>
      </p:pic>
      <p:pic>
        <p:nvPicPr>
          <p:cNvPr id="11" name="Picture 10">
            <a:extLst>
              <a:ext uri="{FF2B5EF4-FFF2-40B4-BE49-F238E27FC236}">
                <a16:creationId xmlns:a16="http://schemas.microsoft.com/office/drawing/2014/main" id="{9F767336-0015-43C7-9A0B-459995BBF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051" y="1873132"/>
            <a:ext cx="5400000" cy="3600508"/>
          </a:xfrm>
          <a:prstGeom prst="rect">
            <a:avLst/>
          </a:prstGeom>
        </p:spPr>
      </p:pic>
      <p:sp>
        <p:nvSpPr>
          <p:cNvPr id="12" name="TextBox 11">
            <a:extLst>
              <a:ext uri="{FF2B5EF4-FFF2-40B4-BE49-F238E27FC236}">
                <a16:creationId xmlns:a16="http://schemas.microsoft.com/office/drawing/2014/main" id="{DCF17452-631A-4724-ACD9-2C78D891C7E9}"/>
              </a:ext>
            </a:extLst>
          </p:cNvPr>
          <p:cNvSpPr txBox="1"/>
          <p:nvPr/>
        </p:nvSpPr>
        <p:spPr>
          <a:xfrm>
            <a:off x="465949" y="5473640"/>
            <a:ext cx="5400000" cy="276999"/>
          </a:xfrm>
          <a:prstGeom prst="rect">
            <a:avLst/>
          </a:prstGeom>
          <a:noFill/>
        </p:spPr>
        <p:txBody>
          <a:bodyPr wrap="square" rtlCol="0">
            <a:spAutoFit/>
          </a:bodyPr>
          <a:lstStyle/>
          <a:p>
            <a:pPr algn="ctr"/>
            <a:r>
              <a:rPr lang="en-US" sz="1200" dirty="0"/>
              <a:t>Transmitter Hardware</a:t>
            </a:r>
          </a:p>
        </p:txBody>
      </p:sp>
      <p:sp>
        <p:nvSpPr>
          <p:cNvPr id="13" name="TextBox 12">
            <a:extLst>
              <a:ext uri="{FF2B5EF4-FFF2-40B4-BE49-F238E27FC236}">
                <a16:creationId xmlns:a16="http://schemas.microsoft.com/office/drawing/2014/main" id="{2A1B8F5B-6401-4D55-9A0B-8E97B19D63DC}"/>
              </a:ext>
            </a:extLst>
          </p:cNvPr>
          <p:cNvSpPr txBox="1"/>
          <p:nvPr/>
        </p:nvSpPr>
        <p:spPr>
          <a:xfrm>
            <a:off x="6326051" y="5476226"/>
            <a:ext cx="5400000" cy="276999"/>
          </a:xfrm>
          <a:prstGeom prst="rect">
            <a:avLst/>
          </a:prstGeom>
          <a:noFill/>
        </p:spPr>
        <p:txBody>
          <a:bodyPr wrap="square" rtlCol="0">
            <a:spAutoFit/>
          </a:bodyPr>
          <a:lstStyle/>
          <a:p>
            <a:pPr algn="ctr"/>
            <a:r>
              <a:rPr lang="en-US" sz="1200" dirty="0"/>
              <a:t>Receiver Hardware</a:t>
            </a:r>
          </a:p>
        </p:txBody>
      </p:sp>
    </p:spTree>
    <p:extLst>
      <p:ext uri="{BB962C8B-B14F-4D97-AF65-F5344CB8AC3E}">
        <p14:creationId xmlns:p14="http://schemas.microsoft.com/office/powerpoint/2010/main" val="26012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12</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3E243A10-605D-4EF4-BEE2-585ABA44D9B4}"/>
              </a:ext>
            </a:extLst>
          </p:cNvPr>
          <p:cNvPicPr>
            <a:picLocks noChangeAspect="1"/>
          </p:cNvPicPr>
          <p:nvPr/>
        </p:nvPicPr>
        <p:blipFill rotWithShape="1">
          <a:blip r:embed="rId5"/>
          <a:srcRect t="8941" b="6691"/>
          <a:stretch/>
        </p:blipFill>
        <p:spPr>
          <a:xfrm>
            <a:off x="1036344" y="1690620"/>
            <a:ext cx="10108800" cy="4056994"/>
          </a:xfrm>
          <a:prstGeom prst="rect">
            <a:avLst/>
          </a:prstGeom>
        </p:spPr>
      </p:pic>
    </p:spTree>
    <p:extLst>
      <p:ext uri="{BB962C8B-B14F-4D97-AF65-F5344CB8AC3E}">
        <p14:creationId xmlns:p14="http://schemas.microsoft.com/office/powerpoint/2010/main" val="333619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13</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4EDC51A5-C379-45F0-9F57-58B45496B3B6}"/>
              </a:ext>
            </a:extLst>
          </p:cNvPr>
          <p:cNvPicPr>
            <a:picLocks noChangeAspect="1"/>
          </p:cNvPicPr>
          <p:nvPr/>
        </p:nvPicPr>
        <p:blipFill>
          <a:blip r:embed="rId5"/>
          <a:stretch>
            <a:fillRect/>
          </a:stretch>
        </p:blipFill>
        <p:spPr>
          <a:xfrm>
            <a:off x="1082617" y="1191245"/>
            <a:ext cx="10016254" cy="4608000"/>
          </a:xfrm>
          <a:prstGeom prst="rect">
            <a:avLst/>
          </a:prstGeom>
        </p:spPr>
      </p:pic>
      <p:sp>
        <p:nvSpPr>
          <p:cNvPr id="8" name="TextBox 7">
            <a:extLst>
              <a:ext uri="{FF2B5EF4-FFF2-40B4-BE49-F238E27FC236}">
                <a16:creationId xmlns:a16="http://schemas.microsoft.com/office/drawing/2014/main" id="{C2272A66-542B-4C0B-92A0-EC727C3F483A}"/>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Receiver Circuit on LTSpice software</a:t>
            </a:r>
          </a:p>
        </p:txBody>
      </p:sp>
      <p:sp>
        <p:nvSpPr>
          <p:cNvPr id="11" name="TextBox 10">
            <a:extLst>
              <a:ext uri="{FF2B5EF4-FFF2-40B4-BE49-F238E27FC236}">
                <a16:creationId xmlns:a16="http://schemas.microsoft.com/office/drawing/2014/main" id="{4849B939-5550-464A-885D-B5FBBD03528A}"/>
              </a:ext>
            </a:extLst>
          </p:cNvPr>
          <p:cNvSpPr txBox="1"/>
          <p:nvPr/>
        </p:nvSpPr>
        <p:spPr>
          <a:xfrm>
            <a:off x="2039007" y="5908606"/>
            <a:ext cx="8113986" cy="276999"/>
          </a:xfrm>
          <a:prstGeom prst="rect">
            <a:avLst/>
          </a:prstGeom>
          <a:noFill/>
        </p:spPr>
        <p:txBody>
          <a:bodyPr wrap="square" rtlCol="0">
            <a:spAutoFit/>
          </a:bodyPr>
          <a:lstStyle/>
          <a:p>
            <a:pPr algn="ctr"/>
            <a:r>
              <a:rPr lang="en-US" sz="1200" dirty="0"/>
              <a:t>Simulation of Receiver Circuit on LTSpice software</a:t>
            </a:r>
          </a:p>
        </p:txBody>
      </p:sp>
    </p:spTree>
    <p:extLst>
      <p:ext uri="{BB962C8B-B14F-4D97-AF65-F5344CB8AC3E}">
        <p14:creationId xmlns:p14="http://schemas.microsoft.com/office/powerpoint/2010/main" val="11641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Reception Algorithm</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14</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03995" y="1036153"/>
            <a:ext cx="5584008" cy="5320197"/>
          </a:xfrm>
        </p:spPr>
      </p:pic>
    </p:spTree>
    <p:extLst>
      <p:ext uri="{BB962C8B-B14F-4D97-AF65-F5344CB8AC3E}">
        <p14:creationId xmlns:p14="http://schemas.microsoft.com/office/powerpoint/2010/main" val="32514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Results</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15</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4" name="Picture 3">
            <a:extLst>
              <a:ext uri="{FF2B5EF4-FFF2-40B4-BE49-F238E27FC236}">
                <a16:creationId xmlns:a16="http://schemas.microsoft.com/office/drawing/2014/main" id="{35106823-7FAC-4D1A-98EF-C82C18BE65FD}"/>
              </a:ext>
            </a:extLst>
          </p:cNvPr>
          <p:cNvPicPr>
            <a:picLocks noChangeAspect="1"/>
          </p:cNvPicPr>
          <p:nvPr/>
        </p:nvPicPr>
        <p:blipFill rotWithShape="1">
          <a:blip r:embed="rId5"/>
          <a:srcRect b="4675"/>
          <a:stretch/>
        </p:blipFill>
        <p:spPr>
          <a:xfrm>
            <a:off x="1651053" y="1081884"/>
            <a:ext cx="8879381" cy="4761185"/>
          </a:xfrm>
          <a:prstGeom prst="rect">
            <a:avLst/>
          </a:prstGeom>
        </p:spPr>
      </p:pic>
      <p:sp>
        <p:nvSpPr>
          <p:cNvPr id="10" name="TextBox 9">
            <a:extLst>
              <a:ext uri="{FF2B5EF4-FFF2-40B4-BE49-F238E27FC236}">
                <a16:creationId xmlns:a16="http://schemas.microsoft.com/office/drawing/2014/main" id="{2C483349-20D3-4661-A723-4CCF2F7C33BA}"/>
              </a:ext>
            </a:extLst>
          </p:cNvPr>
          <p:cNvSpPr txBox="1"/>
          <p:nvPr/>
        </p:nvSpPr>
        <p:spPr>
          <a:xfrm>
            <a:off x="1651053" y="5843070"/>
            <a:ext cx="4444947" cy="277000"/>
          </a:xfrm>
          <a:prstGeom prst="rect">
            <a:avLst/>
          </a:prstGeom>
          <a:noFill/>
        </p:spPr>
        <p:txBody>
          <a:bodyPr wrap="square" rtlCol="0">
            <a:spAutoFit/>
          </a:bodyPr>
          <a:lstStyle/>
          <a:p>
            <a:pPr algn="ctr"/>
            <a:r>
              <a:rPr lang="en-US" sz="1200" dirty="0"/>
              <a:t>Output in Serial Monitor of Transmitter of data transmitted</a:t>
            </a:r>
          </a:p>
        </p:txBody>
      </p:sp>
      <p:sp>
        <p:nvSpPr>
          <p:cNvPr id="11" name="TextBox 10">
            <a:extLst>
              <a:ext uri="{FF2B5EF4-FFF2-40B4-BE49-F238E27FC236}">
                <a16:creationId xmlns:a16="http://schemas.microsoft.com/office/drawing/2014/main" id="{8F2BD91E-ADD4-49EB-98FD-BB78842CF714}"/>
              </a:ext>
            </a:extLst>
          </p:cNvPr>
          <p:cNvSpPr txBox="1"/>
          <p:nvPr/>
        </p:nvSpPr>
        <p:spPr>
          <a:xfrm>
            <a:off x="6096000" y="5843069"/>
            <a:ext cx="4434434" cy="277001"/>
          </a:xfrm>
          <a:prstGeom prst="rect">
            <a:avLst/>
          </a:prstGeom>
          <a:noFill/>
        </p:spPr>
        <p:txBody>
          <a:bodyPr wrap="square" rtlCol="0">
            <a:spAutoFit/>
          </a:bodyPr>
          <a:lstStyle/>
          <a:p>
            <a:pPr algn="ctr"/>
            <a:r>
              <a:rPr lang="en-US" sz="1200" dirty="0"/>
              <a:t>Output in Serial Monitor of Receiver of data received</a:t>
            </a:r>
          </a:p>
        </p:txBody>
      </p:sp>
    </p:spTree>
    <p:extLst>
      <p:ext uri="{BB962C8B-B14F-4D97-AF65-F5344CB8AC3E}">
        <p14:creationId xmlns:p14="http://schemas.microsoft.com/office/powerpoint/2010/main" val="8628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Demo Video</a:t>
            </a:r>
          </a:p>
        </p:txBody>
      </p:sp>
      <p:pic>
        <p:nvPicPr>
          <p:cNvPr id="4" name="Output_Waveform">
            <a:hlinkClick r:id="" action="ppaction://media"/>
            <a:extLst>
              <a:ext uri="{FF2B5EF4-FFF2-40B4-BE49-F238E27FC236}">
                <a16:creationId xmlns:a16="http://schemas.microsoft.com/office/drawing/2014/main" id="{BA1DE29D-9CE0-4A82-AF02-CF04AACF4CD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439" t="9468" r="7060"/>
          <a:stretch/>
        </p:blipFill>
        <p:spPr>
          <a:xfrm>
            <a:off x="1512505" y="1036153"/>
            <a:ext cx="9156479" cy="5209500"/>
          </a:xfrm>
        </p:spPr>
      </p:pic>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16</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6">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4939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Applications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dirty="0"/>
              <a:t>Ultrasonic data transmission can be used under-water.</a:t>
            </a:r>
          </a:p>
          <a:p>
            <a:endParaRPr lang="en-IN" dirty="0"/>
          </a:p>
          <a:p>
            <a:r>
              <a:rPr lang="en-IN" dirty="0"/>
              <a:t>Short-range resource sharing between devices.</a:t>
            </a:r>
            <a:r>
              <a:rPr lang="en-IN" baseline="30000" dirty="0"/>
              <a:t>[4]</a:t>
            </a:r>
            <a:endParaRPr lang="en-IN" dirty="0"/>
          </a:p>
          <a:p>
            <a:endParaRPr lang="en-IN" dirty="0"/>
          </a:p>
          <a:p>
            <a:r>
              <a:rPr lang="en-IN" dirty="0"/>
              <a:t>Data transmission in places where electromagnetic radiations are harmful e.g. Petrol bunks, Healthcare</a:t>
            </a:r>
          </a:p>
          <a:p>
            <a:endParaRPr lang="en-IN" sz="2400" dirty="0"/>
          </a:p>
          <a:p>
            <a:endParaRPr lang="en-IN" sz="2400" dirty="0"/>
          </a:p>
        </p:txBody>
      </p:sp>
      <p:sp>
        <p:nvSpPr>
          <p:cNvPr id="5" name="Slide Number Placeholder 4">
            <a:extLst>
              <a:ext uri="{FF2B5EF4-FFF2-40B4-BE49-F238E27FC236}">
                <a16:creationId xmlns:a16="http://schemas.microsoft.com/office/drawing/2014/main" id="{72F2921E-BE53-44F0-9E8C-3C37182D54DC}"/>
              </a:ext>
            </a:extLst>
          </p:cNvPr>
          <p:cNvSpPr>
            <a:spLocks noGrp="1"/>
          </p:cNvSpPr>
          <p:nvPr>
            <p:ph type="sldNum" sz="quarter" idx="12"/>
          </p:nvPr>
        </p:nvSpPr>
        <p:spPr/>
        <p:txBody>
          <a:bodyPr/>
          <a:lstStyle/>
          <a:p>
            <a:fld id="{707BC8C9-F194-46EC-AE98-621670C254D6}" type="slidenum">
              <a:rPr lang="en-US" smtClean="0"/>
              <a:t>17</a:t>
            </a:fld>
            <a:endParaRPr lang="en-US" dirty="0"/>
          </a:p>
        </p:txBody>
      </p:sp>
      <p:sp>
        <p:nvSpPr>
          <p:cNvPr id="6" name="Footer Placeholder 5">
            <a:extLst>
              <a:ext uri="{FF2B5EF4-FFF2-40B4-BE49-F238E27FC236}">
                <a16:creationId xmlns:a16="http://schemas.microsoft.com/office/drawing/2014/main" id="{B2F9FD7F-2A8A-4ED1-8693-F1A432523ED2}"/>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7E2294CA-F208-4C31-B932-6BF13886E7A0}"/>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281111E-22D4-44B6-AAB1-E6C36222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5667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36831" cy="4803516"/>
          </a:xfrm>
        </p:spPr>
        <p:txBody>
          <a:bodyPr>
            <a:normAutofit/>
          </a:bodyPr>
          <a:lstStyle/>
          <a:p>
            <a:pPr>
              <a:lnSpc>
                <a:spcPct val="150000"/>
              </a:lnSpc>
            </a:pPr>
            <a:r>
              <a:rPr lang="en-IN" sz="2400" dirty="0"/>
              <a:t>Data can be effectively transmitted with ultrasonic sound with considerable transmission speed.</a:t>
            </a:r>
          </a:p>
          <a:p>
            <a:pPr>
              <a:lnSpc>
                <a:spcPct val="150000"/>
              </a:lnSpc>
            </a:pPr>
            <a:r>
              <a:rPr lang="en-IN" sz="2400" dirty="0"/>
              <a:t>Data Transmission through ultrasonic sound can be employed for short ranges and small data packets.</a:t>
            </a:r>
            <a:endParaRPr lang="en-IN" sz="2000" dirty="0"/>
          </a:p>
          <a:p>
            <a:pPr>
              <a:lnSpc>
                <a:spcPct val="150000"/>
              </a:lnSpc>
            </a:pPr>
            <a:r>
              <a:rPr lang="en-IN" sz="2400" dirty="0"/>
              <a:t>The designed prototype works only when transmitter and receiver transducers are in line-of-sight.</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45485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Future Scope</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99893" cy="4803516"/>
          </a:xfrm>
        </p:spPr>
        <p:txBody>
          <a:bodyPr>
            <a:normAutofit/>
          </a:bodyPr>
          <a:lstStyle/>
          <a:p>
            <a:pPr>
              <a:lnSpc>
                <a:spcPct val="150000"/>
              </a:lnSpc>
            </a:pPr>
            <a:r>
              <a:rPr lang="en-IN" sz="2400" dirty="0"/>
              <a:t>To improve the prototype for dynamic length of transmission</a:t>
            </a:r>
          </a:p>
          <a:p>
            <a:pPr>
              <a:lnSpc>
                <a:spcPct val="150000"/>
              </a:lnSpc>
            </a:pPr>
            <a:r>
              <a:rPr lang="en-IN" sz="2400" dirty="0"/>
              <a:t>Find better, efficient algorithm to increase the speed of transmission</a:t>
            </a:r>
          </a:p>
          <a:p>
            <a:pPr>
              <a:lnSpc>
                <a:spcPct val="150000"/>
              </a:lnSpc>
            </a:pPr>
            <a:r>
              <a:rPr lang="en-IN" sz="2400" dirty="0"/>
              <a:t>Interface with smartphones</a:t>
            </a:r>
          </a:p>
          <a:p>
            <a:pPr lvl="1">
              <a:lnSpc>
                <a:spcPct val="150000"/>
              </a:lnSpc>
            </a:pPr>
            <a:r>
              <a:rPr lang="en-IN" dirty="0"/>
              <a:t>To help in transfer of data in electromagnetic sensitive zones.</a:t>
            </a:r>
          </a:p>
          <a:p>
            <a:pPr lvl="1">
              <a:lnSpc>
                <a:spcPct val="150000"/>
              </a:lnSpc>
            </a:pPr>
            <a:r>
              <a:rPr lang="en-IN" dirty="0"/>
              <a:t>To help in pairing of devices.</a:t>
            </a:r>
            <a:r>
              <a:rPr lang="en-IN" baseline="30000" dirty="0"/>
              <a:t> [4]</a:t>
            </a:r>
            <a:endParaRPr lang="en-IN" dirty="0"/>
          </a:p>
          <a:p>
            <a:pPr lvl="1">
              <a:lnSpc>
                <a:spcPct val="150000"/>
              </a:lnSpc>
            </a:pPr>
            <a:endParaRPr lang="en-IN" dirty="0"/>
          </a:p>
          <a:p>
            <a:pPr>
              <a:lnSpc>
                <a:spcPct val="100000"/>
              </a:lnSpc>
            </a:pPr>
            <a:endParaRPr lang="en-IN" sz="2400" dirty="0"/>
          </a:p>
          <a:p>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90022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181278"/>
            <a:ext cx="10400571" cy="858564"/>
          </a:xfrm>
        </p:spPr>
        <p:txBody>
          <a:bodyPr/>
          <a:lstStyle/>
          <a:p>
            <a:pPr algn="ctr"/>
            <a:r>
              <a:rPr lang="en-US" dirty="0"/>
              <a:t>Abstract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710403" cy="4803516"/>
          </a:xfrm>
        </p:spPr>
        <p:txBody>
          <a:bodyPr>
            <a:normAutofit/>
          </a:bodyPr>
          <a:lstStyle/>
          <a:p>
            <a:r>
              <a:rPr lang="en-IN" sz="2400" dirty="0"/>
              <a:t>This project is an approach towards establishing a secure data transmission using ultrasonic sound.</a:t>
            </a:r>
          </a:p>
          <a:p>
            <a:r>
              <a:rPr lang="en-IN" sz="2400" dirty="0"/>
              <a:t>Short-range connectivity among electronic devices is essential to build a connected world.</a:t>
            </a:r>
          </a:p>
          <a:p>
            <a:r>
              <a:rPr lang="en-IN" sz="2400" dirty="0"/>
              <a:t>The rapidly increasing technologies of communication or data transmission have a common purpose of increasing data rates and a hack proof communication.</a:t>
            </a:r>
          </a:p>
          <a:p>
            <a:r>
              <a:rPr lang="en-US" sz="2400" dirty="0"/>
              <a:t>Radio Frequency based wireless communication rely on high power radio transmitters.</a:t>
            </a:r>
          </a:p>
          <a:p>
            <a:r>
              <a:rPr lang="en-IN" sz="2400" dirty="0"/>
              <a:t>This prototype consists of a basic transmitter and receiver circuit which employs ultrasonic transducers. This project deals in transmission of text from the transmitter to receiver.</a:t>
            </a:r>
          </a:p>
          <a:p>
            <a:endParaRPr lang="en-US" sz="2400" dirty="0"/>
          </a:p>
        </p:txBody>
      </p:sp>
      <p:sp>
        <p:nvSpPr>
          <p:cNvPr id="6" name="Slide Number Placeholder 5">
            <a:extLst>
              <a:ext uri="{FF2B5EF4-FFF2-40B4-BE49-F238E27FC236}">
                <a16:creationId xmlns:a16="http://schemas.microsoft.com/office/drawing/2014/main" id="{6CDDFFE6-B922-4B6E-9CB0-785F64C527C8}"/>
              </a:ext>
            </a:extLst>
          </p:cNvPr>
          <p:cNvSpPr>
            <a:spLocks noGrp="1"/>
          </p:cNvSpPr>
          <p:nvPr>
            <p:ph type="sldNum" sz="quarter" idx="12"/>
          </p:nvPr>
        </p:nvSpPr>
        <p:spPr/>
        <p:txBody>
          <a:bodyPr/>
          <a:lstStyle/>
          <a:p>
            <a:fld id="{707BC8C9-F194-46EC-AE98-621670C254D6}" type="slidenum">
              <a:rPr lang="en-US" smtClean="0"/>
              <a:t>2</a:t>
            </a:fld>
            <a:endParaRPr lang="en-US" dirty="0"/>
          </a:p>
        </p:txBody>
      </p:sp>
      <p:sp>
        <p:nvSpPr>
          <p:cNvPr id="7" name="Footer Placeholder 6">
            <a:extLst>
              <a:ext uri="{FF2B5EF4-FFF2-40B4-BE49-F238E27FC236}">
                <a16:creationId xmlns:a16="http://schemas.microsoft.com/office/drawing/2014/main" id="{873598C2-60F8-46B3-9739-F1CF6037A771}"/>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023D4207-97FD-47E1-83B9-543FE7B6A743}"/>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9AA3D4C-90DA-4977-8AF3-4EB8F85C2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72905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0745"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20</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7820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5999"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21</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4563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fontScale="92500" lnSpcReduction="10000"/>
          </a:bodyPr>
          <a:lstStyle/>
          <a:p>
            <a:pPr marL="342900" indent="-342900">
              <a:lnSpc>
                <a:spcPct val="150000"/>
              </a:lnSpc>
              <a:buFont typeface="+mj-lt"/>
              <a:buAutoNum type="arabicPeriod"/>
            </a:pPr>
            <a:r>
              <a:rPr lang="en-IN" sz="1800" dirty="0"/>
              <a:t>Pascal </a:t>
            </a:r>
            <a:r>
              <a:rPr lang="en-IN" sz="1800" dirty="0" err="1"/>
              <a:t>Getreuer</a:t>
            </a:r>
            <a:r>
              <a:rPr lang="en-IN" sz="1800" dirty="0"/>
              <a:t>, Chet </a:t>
            </a:r>
            <a:r>
              <a:rPr lang="en-IN" sz="1800" dirty="0" err="1"/>
              <a:t>Gnegy</a:t>
            </a:r>
            <a:r>
              <a:rPr lang="en-IN" sz="1800" dirty="0"/>
              <a:t>, Richard F. Lyon, Rif A. </a:t>
            </a:r>
            <a:r>
              <a:rPr lang="en-IN" sz="1800" dirty="0" err="1"/>
              <a:t>Saurous</a:t>
            </a:r>
            <a:r>
              <a:rPr lang="en-IN" sz="1800" dirty="0"/>
              <a:t>, “Ultrasonic Communication Using Consumer Hardware”, IEEE Transactions on Multimedia, Volume: 20, Issue: 6, pages: 1277 – 1290, 2017.</a:t>
            </a:r>
          </a:p>
          <a:p>
            <a:pPr marL="342900" indent="-342900">
              <a:lnSpc>
                <a:spcPct val="150000"/>
              </a:lnSpc>
              <a:buFont typeface="+mj-lt"/>
              <a:buAutoNum type="arabicPeriod"/>
            </a:pPr>
            <a:r>
              <a:rPr lang="en-US" sz="1800" dirty="0"/>
              <a:t>Igor </a:t>
            </a:r>
            <a:r>
              <a:rPr lang="en-US" sz="1800" dirty="0" err="1"/>
              <a:t>Bisio</a:t>
            </a:r>
            <a:r>
              <a:rPr lang="en-US" sz="1800" dirty="0"/>
              <a:t>, Alessandro </a:t>
            </a:r>
            <a:r>
              <a:rPr lang="en-US" sz="1800" dirty="0" err="1"/>
              <a:t>Delfino</a:t>
            </a:r>
            <a:r>
              <a:rPr lang="en-US" sz="1800" dirty="0"/>
              <a:t>, Aldo </a:t>
            </a:r>
            <a:r>
              <a:rPr lang="en-US" sz="1800" dirty="0" err="1"/>
              <a:t>Grattarola</a:t>
            </a:r>
            <a:r>
              <a:rPr lang="en-US" sz="1800" dirty="0"/>
              <a:t>, Fabio </a:t>
            </a:r>
            <a:r>
              <a:rPr lang="en-US" sz="1800" dirty="0" err="1"/>
              <a:t>Lavagetto</a:t>
            </a:r>
            <a:r>
              <a:rPr lang="en-US" sz="1800" dirty="0"/>
              <a:t>, Andrea </a:t>
            </a:r>
            <a:r>
              <a:rPr lang="en-US" sz="1800" dirty="0" err="1"/>
              <a:t>Sciarrone</a:t>
            </a:r>
            <a:r>
              <a:rPr lang="en-US" sz="1800" dirty="0"/>
              <a:t>, "Ultrasounds-Based Context Sensing Method and Applications Over the Internet of Things", Internet of Things Journal IEEE, vol. 5, no. 5, pp. 3876-3890, 2018.</a:t>
            </a:r>
          </a:p>
          <a:p>
            <a:pPr marL="342900" indent="-342900">
              <a:lnSpc>
                <a:spcPct val="150000"/>
              </a:lnSpc>
              <a:buFont typeface="+mj-lt"/>
              <a:buAutoNum type="arabicPeriod"/>
            </a:pPr>
            <a:r>
              <a:rPr lang="en-US" sz="1800" dirty="0" err="1"/>
              <a:t>Jafar</a:t>
            </a:r>
            <a:r>
              <a:rPr lang="en-US" sz="1800" dirty="0"/>
              <a:t> </a:t>
            </a:r>
            <a:r>
              <a:rPr lang="en-US" sz="1800" dirty="0" err="1"/>
              <a:t>Saniie</a:t>
            </a:r>
            <a:r>
              <a:rPr lang="en-US" sz="1800" dirty="0"/>
              <a:t>, </a:t>
            </a:r>
            <a:r>
              <a:rPr lang="en-US" sz="1800" dirty="0" err="1"/>
              <a:t>Boyang</a:t>
            </a:r>
            <a:r>
              <a:rPr lang="en-US" sz="1800" dirty="0"/>
              <a:t> Wang, Xin Huang, "Information Transmission Through Solids Using Ultrasound Invited Paper", </a:t>
            </a:r>
            <a:r>
              <a:rPr lang="en-US" sz="1800" dirty="0" err="1"/>
              <a:t>Ultrasonics</a:t>
            </a:r>
            <a:r>
              <a:rPr lang="en-US" sz="1800" dirty="0"/>
              <a:t> Symposium (IUS) 2018 IEEE International, pp. 1-10, 2018.</a:t>
            </a:r>
          </a:p>
          <a:p>
            <a:pPr marL="342900" indent="-342900">
              <a:lnSpc>
                <a:spcPct val="150000"/>
              </a:lnSpc>
              <a:buFont typeface="+mj-lt"/>
              <a:buAutoNum type="arabicPeriod"/>
            </a:pPr>
            <a:r>
              <a:rPr lang="en-IN" sz="1800" dirty="0"/>
              <a:t>Thuy Ong, The Verge, “Google’s new payment app for India uses sound to transfer money”, 2017.</a:t>
            </a:r>
            <a:endParaRPr lang="en-US" sz="1800" dirty="0"/>
          </a:p>
          <a:p>
            <a:pPr marL="342900" indent="-342900">
              <a:lnSpc>
                <a:spcPct val="150000"/>
              </a:lnSpc>
              <a:buFont typeface="+mj-lt"/>
              <a:buAutoNum type="arabicPeriod"/>
            </a:pPr>
            <a:r>
              <a:rPr lang="en-US" sz="1800" dirty="0" err="1"/>
              <a:t>TeamLisnr</a:t>
            </a:r>
            <a:r>
              <a:rPr lang="en-US" sz="1800" dirty="0"/>
              <a:t>, “How Ultrasonic Data Transmission Compares to RF Protocols”, 2018.</a:t>
            </a:r>
          </a:p>
          <a:p>
            <a:pPr marL="342900" indent="-342900">
              <a:lnSpc>
                <a:spcPct val="150000"/>
              </a:lnSpc>
              <a:buFont typeface="+mj-lt"/>
              <a:buAutoNum type="arabicPeriod"/>
            </a:pPr>
            <a:r>
              <a:rPr lang="en-US" sz="1800" dirty="0"/>
              <a:t>Kerry D. Wong, “A Sensitive DIY Ultrasonic Range Sensor”, 2011.</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22</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86896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	</a:t>
            </a:r>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23</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graphicFrame>
        <p:nvGraphicFramePr>
          <p:cNvPr id="8" name="Table 7">
            <a:extLst>
              <a:ext uri="{FF2B5EF4-FFF2-40B4-BE49-F238E27FC236}">
                <a16:creationId xmlns:a16="http://schemas.microsoft.com/office/drawing/2014/main" id="{7BA774D0-E47B-4AC1-AB80-AF6F9400E44C}"/>
              </a:ext>
            </a:extLst>
          </p:cNvPr>
          <p:cNvGraphicFramePr>
            <a:graphicFrameLocks noGrp="1"/>
          </p:cNvGraphicFramePr>
          <p:nvPr>
            <p:extLst>
              <p:ext uri="{D42A27DB-BD31-4B8C-83A1-F6EECF244321}">
                <p14:modId xmlns:p14="http://schemas.microsoft.com/office/powerpoint/2010/main" val="622823551"/>
              </p:ext>
            </p:extLst>
          </p:nvPr>
        </p:nvGraphicFramePr>
        <p:xfrm>
          <a:off x="2377464" y="1760220"/>
          <a:ext cx="7426562" cy="2966720"/>
        </p:xfrm>
        <a:graphic>
          <a:graphicData uri="http://schemas.openxmlformats.org/drawingml/2006/table">
            <a:tbl>
              <a:tblPr firstRow="1" bandRow="1">
                <a:tableStyleId>{22838BEF-8BB2-4498-84A7-C5851F593DF1}</a:tableStyleId>
              </a:tblPr>
              <a:tblGrid>
                <a:gridCol w="1530259">
                  <a:extLst>
                    <a:ext uri="{9D8B030D-6E8A-4147-A177-3AD203B41FA5}">
                      <a16:colId xmlns:a16="http://schemas.microsoft.com/office/drawing/2014/main" val="1575664416"/>
                    </a:ext>
                  </a:extLst>
                </a:gridCol>
                <a:gridCol w="5896303">
                  <a:extLst>
                    <a:ext uri="{9D8B030D-6E8A-4147-A177-3AD203B41FA5}">
                      <a16:colId xmlns:a16="http://schemas.microsoft.com/office/drawing/2014/main" val="4264854755"/>
                    </a:ext>
                  </a:extLst>
                </a:gridCol>
              </a:tblGrid>
              <a:tr h="370840">
                <a:tc>
                  <a:txBody>
                    <a:bodyPr/>
                    <a:lstStyle/>
                    <a:p>
                      <a:pPr algn="ctr"/>
                      <a:r>
                        <a:rPr lang="en-US" b="0" dirty="0"/>
                        <a:t>kHz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b="0" dirty="0"/>
                        <a:t>Kilo Hertz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9622453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bps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bits per second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30100035"/>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RF</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Radio Frequency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1630557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dB</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Decibels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6031038"/>
                  </a:ext>
                </a:extLst>
              </a:tr>
              <a:tr h="370840">
                <a:tc>
                  <a:txBody>
                    <a:bodyPr/>
                    <a:lstStyle/>
                    <a:p>
                      <a:pPr marL="0" algn="ctr" defTabSz="914400" rtl="0" eaLnBrk="1" latinLnBrk="0" hangingPunct="1"/>
                      <a:r>
                        <a:rPr lang="en-IN" sz="1800" dirty="0"/>
                        <a:t>dB SPL </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Sound Pressure Level (</a:t>
                      </a:r>
                      <a:r>
                        <a:rPr lang="en-IN" sz="1800" b="0" i="0" kern="1200" dirty="0">
                          <a:solidFill>
                            <a:schemeClr val="dk1"/>
                          </a:solidFill>
                          <a:effectLst/>
                          <a:latin typeface="+mn-lt"/>
                          <a:ea typeface="+mn-ea"/>
                          <a:cs typeface="+mn-cs"/>
                        </a:rPr>
                        <a:t>1 Pascal is equal to SPL of 94 dB)</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00194693"/>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meter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007228577"/>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SNR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Signal to Noise Ratio</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41433095"/>
                  </a:ext>
                </a:extLst>
              </a:tr>
              <a:tr h="370840">
                <a:tc>
                  <a:txBody>
                    <a:bodyPr/>
                    <a:lstStyle/>
                    <a:p>
                      <a:pPr algn="ctr"/>
                      <a:r>
                        <a:rPr lang="en-US" dirty="0"/>
                        <a:t>GND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dirty="0"/>
                        <a:t>Ground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10629385"/>
                  </a:ext>
                </a:extLst>
              </a:tr>
            </a:tbl>
          </a:graphicData>
        </a:graphic>
      </p:graphicFrame>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00862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999718"/>
            <a:ext cx="10400570" cy="858564"/>
          </a:xfrm>
        </p:spPr>
        <p:txBody>
          <a:bodyPr/>
          <a:lstStyle/>
          <a:p>
            <a:pPr algn="ctr"/>
            <a:r>
              <a:rPr lang="en-US" dirty="0"/>
              <a:t>Thank You</a:t>
            </a:r>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65900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HC Sr04">
            <a:extLst>
              <a:ext uri="{FF2B5EF4-FFF2-40B4-BE49-F238E27FC236}">
                <a16:creationId xmlns:a16="http://schemas.microsoft.com/office/drawing/2014/main" id="{AC385989-3192-46C9-8C19-DA511255A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0" t="8569" r="5227" b="10873"/>
          <a:stretch/>
        </p:blipFill>
        <p:spPr bwMode="auto">
          <a:xfrm rot="577456">
            <a:off x="8756907" y="583294"/>
            <a:ext cx="2375338" cy="2099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25</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sz="2400" dirty="0"/>
              <a:t>HC-SR04 is an ultrasonic distance sensor.</a:t>
            </a:r>
          </a:p>
          <a:p>
            <a:endParaRPr lang="en-IN" sz="2400" dirty="0"/>
          </a:p>
          <a:p>
            <a:r>
              <a:rPr lang="en-IN" sz="2400" dirty="0"/>
              <a:t>It has two transducers – one acting as a transmitter and the other as receiver.</a:t>
            </a:r>
          </a:p>
          <a:p>
            <a:endParaRPr lang="en-IN" sz="2400" dirty="0"/>
          </a:p>
          <a:p>
            <a:r>
              <a:rPr lang="en-IN" sz="2400" dirty="0"/>
              <a:t>It has four pins:</a:t>
            </a:r>
          </a:p>
          <a:p>
            <a:pPr lvl="1"/>
            <a:r>
              <a:rPr lang="en-IN" sz="2000" dirty="0"/>
              <a:t>VCC – Positive terminal of the power source.</a:t>
            </a:r>
          </a:p>
          <a:p>
            <a:pPr lvl="1"/>
            <a:r>
              <a:rPr lang="en-IN" sz="2000" dirty="0"/>
              <a:t>Trig – Trigger pin to send burst of ultrasonic.</a:t>
            </a:r>
          </a:p>
          <a:p>
            <a:pPr lvl="1"/>
            <a:r>
              <a:rPr lang="en-IN" sz="2000" dirty="0"/>
              <a:t>Echo –Echo pin to receive the reflected ultrasonic sound.</a:t>
            </a:r>
          </a:p>
          <a:p>
            <a:pPr lvl="1"/>
            <a:r>
              <a:rPr lang="en-IN" sz="2000" dirty="0"/>
              <a:t>GND – Negative terminal of power source</a:t>
            </a:r>
          </a:p>
          <a:p>
            <a:pPr lvl="1"/>
            <a:endParaRPr lang="en-IN" sz="2000" dirty="0"/>
          </a:p>
        </p:txBody>
      </p:sp>
      <p:pic>
        <p:nvPicPr>
          <p:cNvPr id="9" name="Picture 8">
            <a:extLst>
              <a:ext uri="{FF2B5EF4-FFF2-40B4-BE49-F238E27FC236}">
                <a16:creationId xmlns:a16="http://schemas.microsoft.com/office/drawing/2014/main" id="{DA22BCA1-87F4-49DB-AA78-21D27AC94A8F}"/>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B9DE69B-7DE6-46B9-A046-0D5D705EE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0651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 Circuit</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26</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A06935A9-C716-4908-B981-5ABD95828BDB}"/>
              </a:ext>
            </a:extLst>
          </p:cNvPr>
          <p:cNvPicPr>
            <a:picLocks noChangeAspect="1"/>
          </p:cNvPicPr>
          <p:nvPr/>
        </p:nvPicPr>
        <p:blipFill rotWithShape="1">
          <a:blip r:embed="rId3">
            <a:extLst>
              <a:ext uri="{28A0092B-C50C-407E-A947-70E740481C1C}">
                <a14:useLocalDpi xmlns:a14="http://schemas.microsoft.com/office/drawing/2010/main" val="0"/>
              </a:ext>
            </a:extLst>
          </a:blip>
          <a:srcRect l="313" t="1133" r="1357" b="28689"/>
          <a:stretch/>
        </p:blipFill>
        <p:spPr>
          <a:xfrm>
            <a:off x="924912" y="1156137"/>
            <a:ext cx="9385736" cy="4597231"/>
          </a:xfrm>
          <a:prstGeom prst="rect">
            <a:avLst/>
          </a:prstGeom>
          <a:ln>
            <a:solidFill>
              <a:schemeClr val="tx1"/>
            </a:solidFill>
          </a:ln>
        </p:spPr>
      </p:pic>
      <p:sp>
        <p:nvSpPr>
          <p:cNvPr id="9" name="TextBox 8">
            <a:extLst>
              <a:ext uri="{FF2B5EF4-FFF2-40B4-BE49-F238E27FC236}">
                <a16:creationId xmlns:a16="http://schemas.microsoft.com/office/drawing/2014/main" id="{0FB0D68F-BFE1-4450-A8EA-D2C72447C12C}"/>
              </a:ext>
            </a:extLst>
          </p:cNvPr>
          <p:cNvSpPr txBox="1"/>
          <p:nvPr/>
        </p:nvSpPr>
        <p:spPr>
          <a:xfrm>
            <a:off x="924912" y="5749159"/>
            <a:ext cx="9515238" cy="307777"/>
          </a:xfrm>
          <a:prstGeom prst="rect">
            <a:avLst/>
          </a:prstGeom>
          <a:noFill/>
        </p:spPr>
        <p:txBody>
          <a:bodyPr wrap="square" rtlCol="0">
            <a:spAutoFit/>
          </a:bodyPr>
          <a:lstStyle/>
          <a:p>
            <a:pPr algn="ctr"/>
            <a:r>
              <a:rPr lang="en-US" sz="1400" dirty="0"/>
              <a:t>HC-SR04 Ultrasonic sensor circuit</a:t>
            </a:r>
          </a:p>
        </p:txBody>
      </p:sp>
      <p:pic>
        <p:nvPicPr>
          <p:cNvPr id="11" name="Picture 10">
            <a:extLst>
              <a:ext uri="{FF2B5EF4-FFF2-40B4-BE49-F238E27FC236}">
                <a16:creationId xmlns:a16="http://schemas.microsoft.com/office/drawing/2014/main" id="{4529AEF3-08FB-449D-BD90-BBF58C438CB7}"/>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2" name="Picture 11">
            <a:extLst>
              <a:ext uri="{FF2B5EF4-FFF2-40B4-BE49-F238E27FC236}">
                <a16:creationId xmlns:a16="http://schemas.microsoft.com/office/drawing/2014/main" id="{813F6EE8-3FD5-4EC5-935F-BFCA1D53E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263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Working of 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27</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r>
              <a:rPr lang="en-IN" sz="2000" dirty="0"/>
              <a:t>Trigger pin is given a pulse.</a:t>
            </a:r>
          </a:p>
          <a:p>
            <a:r>
              <a:rPr lang="en-IN" sz="2000" dirty="0"/>
              <a:t>A burst of 8 pulses of 40 kHz is sent via transducer.</a:t>
            </a:r>
          </a:p>
          <a:p>
            <a:r>
              <a:rPr lang="en-IN" sz="2000" dirty="0"/>
              <a:t>The echo pin is set high.</a:t>
            </a:r>
          </a:p>
          <a:p>
            <a:r>
              <a:rPr lang="en-IN" sz="2000" dirty="0"/>
              <a:t>Once reflected wave is detected, the echo pin is set low. </a:t>
            </a:r>
          </a:p>
          <a:p>
            <a:endParaRPr lang="en-IN" sz="2000" dirty="0"/>
          </a:p>
          <a:p>
            <a:pPr lvl="1"/>
            <a:endParaRPr lang="en-IN" sz="2000" dirty="0"/>
          </a:p>
        </p:txBody>
      </p:sp>
      <p:pic>
        <p:nvPicPr>
          <p:cNvPr id="2052" name="Picture 4" descr="Scope shot of signal timing&#10;(Source: pcserviceselectronics.co.uk)">
            <a:extLst>
              <a:ext uri="{FF2B5EF4-FFF2-40B4-BE49-F238E27FC236}">
                <a16:creationId xmlns:a16="http://schemas.microsoft.com/office/drawing/2014/main" id="{DE9E124F-7379-4B79-8469-08A3474F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75" y="2933759"/>
            <a:ext cx="5053901" cy="2773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B7FE72-CD01-4AFD-8F63-7BB146A35C60}"/>
              </a:ext>
            </a:extLst>
          </p:cNvPr>
          <p:cNvSpPr txBox="1"/>
          <p:nvPr/>
        </p:nvSpPr>
        <p:spPr>
          <a:xfrm>
            <a:off x="1046481" y="5707639"/>
            <a:ext cx="5053696" cy="461665"/>
          </a:xfrm>
          <a:prstGeom prst="rect">
            <a:avLst/>
          </a:prstGeom>
          <a:noFill/>
        </p:spPr>
        <p:txBody>
          <a:bodyPr wrap="square" rtlCol="0">
            <a:spAutoFit/>
          </a:bodyPr>
          <a:lstStyle/>
          <a:p>
            <a:pPr algn="ctr"/>
            <a:r>
              <a:rPr lang="en-IN" sz="1200" dirty="0"/>
              <a:t>Scope shot of signal timing</a:t>
            </a:r>
          </a:p>
          <a:p>
            <a:pPr algn="ctr"/>
            <a:r>
              <a:rPr lang="en-IN" sz="1200" dirty="0"/>
              <a:t>(Source: pcserviceselectronics.co.uk)</a:t>
            </a:r>
            <a:endParaRPr lang="en-US" sz="1200" dirty="0"/>
          </a:p>
        </p:txBody>
      </p:sp>
      <p:pic>
        <p:nvPicPr>
          <p:cNvPr id="11" name="Picture 10">
            <a:extLst>
              <a:ext uri="{FF2B5EF4-FFF2-40B4-BE49-F238E27FC236}">
                <a16:creationId xmlns:a16="http://schemas.microsoft.com/office/drawing/2014/main" id="{581C1111-D87D-49A5-87FA-98587A875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625" y="2923208"/>
            <a:ext cx="3793855" cy="2784431"/>
          </a:xfrm>
          <a:prstGeom prst="rect">
            <a:avLst/>
          </a:prstGeom>
          <a:ln>
            <a:solidFill>
              <a:schemeClr val="tx1"/>
            </a:solidFill>
          </a:ln>
        </p:spPr>
      </p:pic>
      <p:sp>
        <p:nvSpPr>
          <p:cNvPr id="15" name="TextBox 14">
            <a:extLst>
              <a:ext uri="{FF2B5EF4-FFF2-40B4-BE49-F238E27FC236}">
                <a16:creationId xmlns:a16="http://schemas.microsoft.com/office/drawing/2014/main" id="{76DC147B-8B19-415C-8873-DEA785166BD8}"/>
              </a:ext>
            </a:extLst>
          </p:cNvPr>
          <p:cNvSpPr txBox="1"/>
          <p:nvPr/>
        </p:nvSpPr>
        <p:spPr>
          <a:xfrm>
            <a:off x="6904624" y="5717617"/>
            <a:ext cx="3793855" cy="461665"/>
          </a:xfrm>
          <a:prstGeom prst="rect">
            <a:avLst/>
          </a:prstGeom>
          <a:noFill/>
        </p:spPr>
        <p:txBody>
          <a:bodyPr wrap="square" rtlCol="0">
            <a:spAutoFit/>
          </a:bodyPr>
          <a:lstStyle/>
          <a:p>
            <a:pPr algn="ctr"/>
            <a:r>
              <a:rPr lang="en-IN" sz="1200" dirty="0"/>
              <a:t>Scope shot at Tx</a:t>
            </a:r>
          </a:p>
          <a:p>
            <a:pPr algn="ctr"/>
            <a:r>
              <a:rPr lang="en-IN" sz="1200" dirty="0"/>
              <a:t>(Taken at lab)</a:t>
            </a:r>
            <a:endParaRPr lang="en-US" sz="1200" dirty="0"/>
          </a:p>
        </p:txBody>
      </p:sp>
      <p:pic>
        <p:nvPicPr>
          <p:cNvPr id="13" name="Picture 12">
            <a:extLst>
              <a:ext uri="{FF2B5EF4-FFF2-40B4-BE49-F238E27FC236}">
                <a16:creationId xmlns:a16="http://schemas.microsoft.com/office/drawing/2014/main" id="{95D82644-8F39-44D4-9F54-06A8F295157B}"/>
              </a:ext>
            </a:extLst>
          </p:cNvPr>
          <p:cNvPicPr>
            <a:picLocks noChangeAspect="1"/>
          </p:cNvPicPr>
          <p:nvPr/>
        </p:nvPicPr>
        <p:blipFill rotWithShape="1">
          <a:blip r:embed="rId5">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4" name="Picture 13">
            <a:extLst>
              <a:ext uri="{FF2B5EF4-FFF2-40B4-BE49-F238E27FC236}">
                <a16:creationId xmlns:a16="http://schemas.microsoft.com/office/drawing/2014/main" id="{B4BDC3D4-B027-4AE4-ACDA-E723D3F9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Ultrasonic transducer">
            <a:extLst>
              <a:ext uri="{FF2B5EF4-FFF2-40B4-BE49-F238E27FC236}">
                <a16:creationId xmlns:a16="http://schemas.microsoft.com/office/drawing/2014/main" id="{3C7F3974-D661-4955-9BE7-7CED08EAE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73" t="12379" r="21626" b="9582"/>
          <a:stretch/>
        </p:blipFill>
        <p:spPr bwMode="auto">
          <a:xfrm>
            <a:off x="9944664" y="2207063"/>
            <a:ext cx="1996967" cy="1954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Transducers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lnSpcReduction="10000"/>
          </a:bodyPr>
          <a:lstStyle/>
          <a:p>
            <a:endParaRPr lang="en-IN" sz="2400" dirty="0"/>
          </a:p>
          <a:p>
            <a:r>
              <a:rPr lang="en-IN" sz="2400" dirty="0"/>
              <a:t>The transducer is a device that converts electrical signal to physical quantity or vice versa.</a:t>
            </a:r>
          </a:p>
          <a:p>
            <a:endParaRPr lang="en-IN" sz="2400" dirty="0"/>
          </a:p>
          <a:p>
            <a:r>
              <a:rPr lang="en-IN" sz="2400" dirty="0"/>
              <a:t>The main criteria to choose a ultrasonic transducer are the resonant frequency, radiation pattern and sensitivity. </a:t>
            </a:r>
          </a:p>
          <a:p>
            <a:endParaRPr lang="en-IN" sz="2400" dirty="0"/>
          </a:p>
          <a:p>
            <a:r>
              <a:rPr lang="en-IN" sz="2400" dirty="0"/>
              <a:t>Sensitivity affects the efficiency of the transducer and also attributes to the SNR.</a:t>
            </a:r>
          </a:p>
          <a:p>
            <a:endParaRPr lang="en-IN" sz="2400" dirty="0"/>
          </a:p>
          <a:p>
            <a:r>
              <a:rPr lang="en-IN" sz="2400" dirty="0"/>
              <a:t>For the receiver and transmitter, we would be using 40 kHz ultrasonic transducer.</a:t>
            </a:r>
          </a:p>
          <a:p>
            <a:pPr marL="0" indent="0">
              <a:buNone/>
            </a:pPr>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2249346-A000-4AA3-A18B-3964AACDC2A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4850DBD-B54D-4AE0-BA33-88C334C27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423892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#1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12" name="Content Placeholder 11">
            <a:extLst>
              <a:ext uri="{FF2B5EF4-FFF2-40B4-BE49-F238E27FC236}">
                <a16:creationId xmlns:a16="http://schemas.microsoft.com/office/drawing/2014/main" id="{1511D4F0-21AC-424D-8A24-B95B40C21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318" y="1253331"/>
            <a:ext cx="8103364" cy="4351338"/>
          </a:xfrm>
          <a:ln>
            <a:solidFill>
              <a:schemeClr val="tx1"/>
            </a:solidFill>
          </a:ln>
        </p:spPr>
      </p:pic>
      <p:sp>
        <p:nvSpPr>
          <p:cNvPr id="13" name="TextBox 12">
            <a:extLst>
              <a:ext uri="{FF2B5EF4-FFF2-40B4-BE49-F238E27FC236}">
                <a16:creationId xmlns:a16="http://schemas.microsoft.com/office/drawing/2014/main" id="{DA10FA14-0D9A-4764-9061-AA65C27A2654}"/>
              </a:ext>
            </a:extLst>
          </p:cNvPr>
          <p:cNvSpPr txBox="1"/>
          <p:nvPr/>
        </p:nvSpPr>
        <p:spPr>
          <a:xfrm>
            <a:off x="2049517" y="5623034"/>
            <a:ext cx="8113986" cy="276999"/>
          </a:xfrm>
          <a:prstGeom prst="rect">
            <a:avLst/>
          </a:prstGeom>
          <a:noFill/>
        </p:spPr>
        <p:txBody>
          <a:bodyPr wrap="square" rtlCol="0">
            <a:spAutoFit/>
          </a:bodyPr>
          <a:lstStyle/>
          <a:p>
            <a:pPr algn="ctr"/>
            <a:r>
              <a:rPr lang="en-US" sz="1200" dirty="0"/>
              <a:t>Simulation of Amplitude Modulation Circuit using JFET on LTSpice software</a:t>
            </a:r>
          </a:p>
        </p:txBody>
      </p:sp>
      <p:pic>
        <p:nvPicPr>
          <p:cNvPr id="9" name="Picture 8">
            <a:extLst>
              <a:ext uri="{FF2B5EF4-FFF2-40B4-BE49-F238E27FC236}">
                <a16:creationId xmlns:a16="http://schemas.microsoft.com/office/drawing/2014/main" id="{205B01A6-78A6-49F3-A4F9-92FE7EFFAAD8}"/>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56959C73-BAF7-409B-AF01-2680EF3CC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87828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02300"/>
            <a:ext cx="10400571" cy="858564"/>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310004" y="1219393"/>
            <a:ext cx="11720914" cy="4803516"/>
          </a:xfrm>
        </p:spPr>
        <p:txBody>
          <a:bodyPr>
            <a:normAutofit/>
          </a:bodyPr>
          <a:lstStyle/>
          <a:p>
            <a:pPr marL="0" indent="0">
              <a:buNone/>
            </a:pPr>
            <a:endParaRPr lang="en-IN" sz="2400" dirty="0"/>
          </a:p>
          <a:p>
            <a:r>
              <a:rPr lang="en-IN" sz="2400" dirty="0"/>
              <a:t>Data can be transmitted with standard speakers and microphones.</a:t>
            </a:r>
          </a:p>
          <a:p>
            <a:r>
              <a:rPr lang="en-IN" sz="2400" dirty="0"/>
              <a:t>Establishing a Bluetooth or Wi-Fi connection takes multiple seconds, whereas sound playback or recording can start in tens of milliseconds. </a:t>
            </a:r>
          </a:p>
          <a:p>
            <a:r>
              <a:rPr lang="en-IN" sz="2400" dirty="0"/>
              <a:t>Ultrasonic bypasses the physical limitation of short-range RF.</a:t>
            </a:r>
          </a:p>
          <a:p>
            <a:r>
              <a:rPr lang="en-IN" sz="2400" dirty="0"/>
              <a:t>Unlike Bluetooth and Wi-Fi, high-frequency sound does not pass through walls, which is useful for co-presence to constraint the transmitter and receiver to approximately the same room, “withinearshot.” </a:t>
            </a:r>
          </a:p>
          <a:p>
            <a:r>
              <a:rPr lang="en-IN" sz="2400" dirty="0"/>
              <a:t>Properties of sound enable quick localised data transfers which is key factor in sharing resources based on proximity.</a:t>
            </a:r>
            <a:r>
              <a:rPr lang="en-IN" sz="2400" baseline="30000" dirty="0"/>
              <a:t>[3]</a:t>
            </a:r>
            <a:endParaRPr lang="en-IN" sz="2400" dirty="0"/>
          </a:p>
        </p:txBody>
      </p:sp>
      <p:sp>
        <p:nvSpPr>
          <p:cNvPr id="5" name="Slide Number Placeholder 4">
            <a:extLst>
              <a:ext uri="{FF2B5EF4-FFF2-40B4-BE49-F238E27FC236}">
                <a16:creationId xmlns:a16="http://schemas.microsoft.com/office/drawing/2014/main" id="{08940694-BF36-4EAE-B844-3ADB1701851A}"/>
              </a:ext>
            </a:extLst>
          </p:cNvPr>
          <p:cNvSpPr>
            <a:spLocks noGrp="1"/>
          </p:cNvSpPr>
          <p:nvPr>
            <p:ph type="sldNum" sz="quarter" idx="12"/>
          </p:nvPr>
        </p:nvSpPr>
        <p:spPr/>
        <p:txBody>
          <a:bodyPr/>
          <a:lstStyle/>
          <a:p>
            <a:fld id="{707BC8C9-F194-46EC-AE98-621670C254D6}" type="slidenum">
              <a:rPr lang="en-US" smtClean="0"/>
              <a:t>3</a:t>
            </a:fld>
            <a:endParaRPr lang="en-US" dirty="0"/>
          </a:p>
        </p:txBody>
      </p:sp>
      <p:sp>
        <p:nvSpPr>
          <p:cNvPr id="6" name="Footer Placeholder 5">
            <a:extLst>
              <a:ext uri="{FF2B5EF4-FFF2-40B4-BE49-F238E27FC236}">
                <a16:creationId xmlns:a16="http://schemas.microsoft.com/office/drawing/2014/main" id="{C347FA88-A942-4B5C-B7CE-6604615D01CC}"/>
              </a:ext>
            </a:extLst>
          </p:cNvPr>
          <p:cNvSpPr>
            <a:spLocks noGrp="1"/>
          </p:cNvSpPr>
          <p:nvPr>
            <p:ph type="ftr" sz="quarter" idx="11"/>
          </p:nvPr>
        </p:nvSpPr>
        <p:spPr/>
        <p:txBody>
          <a:bodyPr/>
          <a:lstStyle/>
          <a:p>
            <a:r>
              <a:rPr lang="en-IN" dirty="0"/>
              <a:t>Data Transmission through Ultrasonic Sound</a:t>
            </a:r>
            <a:endParaRPr lang="en-US" dirty="0"/>
          </a:p>
        </p:txBody>
      </p:sp>
      <p:pic>
        <p:nvPicPr>
          <p:cNvPr id="8" name="Picture 7">
            <a:extLst>
              <a:ext uri="{FF2B5EF4-FFF2-40B4-BE49-F238E27FC236}">
                <a16:creationId xmlns:a16="http://schemas.microsoft.com/office/drawing/2014/main" id="{9BCA5EDE-15EA-46C0-822C-DFCD1588D86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DBF29E8E-53DC-42C5-9818-FDFFA6BF4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13967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lstStyle/>
          <a:p>
            <a:pPr marL="0" indent="0">
              <a:buNone/>
            </a:pPr>
            <a:endParaRPr lang="en-US" dirty="0"/>
          </a:p>
          <a:p>
            <a:pPr marL="0" indent="0">
              <a:buNone/>
            </a:pPr>
            <a:r>
              <a:rPr lang="en-US" dirty="0"/>
              <a:t>Design a prototype that is able to transfer digital data using ultrasonic sound</a:t>
            </a:r>
          </a:p>
        </p:txBody>
      </p:sp>
      <p:graphicFrame>
        <p:nvGraphicFramePr>
          <p:cNvPr id="5" name="Table 4">
            <a:extLst>
              <a:ext uri="{FF2B5EF4-FFF2-40B4-BE49-F238E27FC236}">
                <a16:creationId xmlns:a16="http://schemas.microsoft.com/office/drawing/2014/main" id="{72792950-1566-490F-94E7-CBE90BEEC772}"/>
              </a:ext>
            </a:extLst>
          </p:cNvPr>
          <p:cNvGraphicFramePr>
            <a:graphicFrameLocks noGrp="1"/>
          </p:cNvGraphicFramePr>
          <p:nvPr>
            <p:extLst>
              <p:ext uri="{D42A27DB-BD31-4B8C-83A1-F6EECF244321}">
                <p14:modId xmlns:p14="http://schemas.microsoft.com/office/powerpoint/2010/main" val="462618590"/>
              </p:ext>
            </p:extLst>
          </p:nvPr>
        </p:nvGraphicFramePr>
        <p:xfrm>
          <a:off x="2771956" y="2740170"/>
          <a:ext cx="6637576" cy="2781086"/>
        </p:xfrm>
        <a:graphic>
          <a:graphicData uri="http://schemas.openxmlformats.org/drawingml/2006/table">
            <a:tbl>
              <a:tblPr firstRow="1" bandRow="1">
                <a:tableStyleId>{5C22544A-7EE6-4342-B048-85BDC9FD1C3A}</a:tableStyleId>
              </a:tblPr>
              <a:tblGrid>
                <a:gridCol w="490800">
                  <a:extLst>
                    <a:ext uri="{9D8B030D-6E8A-4147-A177-3AD203B41FA5}">
                      <a16:colId xmlns:a16="http://schemas.microsoft.com/office/drawing/2014/main" val="20000"/>
                    </a:ext>
                  </a:extLst>
                </a:gridCol>
                <a:gridCol w="3059364">
                  <a:extLst>
                    <a:ext uri="{9D8B030D-6E8A-4147-A177-3AD203B41FA5}">
                      <a16:colId xmlns:a16="http://schemas.microsoft.com/office/drawing/2014/main" val="20001"/>
                    </a:ext>
                  </a:extLst>
                </a:gridCol>
                <a:gridCol w="1673049">
                  <a:extLst>
                    <a:ext uri="{9D8B030D-6E8A-4147-A177-3AD203B41FA5}">
                      <a16:colId xmlns:a16="http://schemas.microsoft.com/office/drawing/2014/main" val="20002"/>
                    </a:ext>
                  </a:extLst>
                </a:gridCol>
                <a:gridCol w="1414363">
                  <a:extLst>
                    <a:ext uri="{9D8B030D-6E8A-4147-A177-3AD203B41FA5}">
                      <a16:colId xmlns:a16="http://schemas.microsoft.com/office/drawing/2014/main" val="20003"/>
                    </a:ext>
                  </a:extLst>
                </a:gridCol>
              </a:tblGrid>
              <a:tr h="556046">
                <a:tc>
                  <a:txBody>
                    <a:bodyPr/>
                    <a:lstStyle/>
                    <a:p>
                      <a:pPr marL="0" algn="ctr" defTabSz="914400" rtl="0" eaLnBrk="1" latinLnBrk="0" hangingPunct="1"/>
                      <a:r>
                        <a:rPr lang="en-GB" sz="1800" b="1" kern="1200" dirty="0">
                          <a:solidFill>
                            <a:schemeClr val="tx1"/>
                          </a:solidFill>
                          <a:latin typeface="+mn-lt"/>
                          <a:ea typeface="+mn-ea"/>
                          <a:cs typeface="+mn-cs"/>
                        </a:rPr>
                        <a:t>#</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sz="1800" b="1" kern="1200" dirty="0">
                          <a:solidFill>
                            <a:schemeClr val="tx1"/>
                          </a:solidFill>
                          <a:latin typeface="+mn-lt"/>
                          <a:ea typeface="+mn-ea"/>
                          <a:cs typeface="+mn-cs"/>
                        </a:rPr>
                        <a:t>Details</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Value</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Unit</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1</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Length</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20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centimetre</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Transmitter Power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100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Milli Watt</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3</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Power Supply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Volts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Speed</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80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bps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IN" sz="1400" dirty="0">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Ultrasonic Sound frequency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40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kHz</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4032842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6</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B8EA8A78-8C36-4AE2-90C9-5E84C1B6BFAA}"/>
              </a:ext>
            </a:extLst>
          </p:cNvPr>
          <p:cNvSpPr>
            <a:spLocks noGrp="1"/>
          </p:cNvSpPr>
          <p:nvPr>
            <p:ph type="sldNum" sz="quarter" idx="12"/>
          </p:nvPr>
        </p:nvSpPr>
        <p:spPr/>
        <p:txBody>
          <a:bodyPr/>
          <a:lstStyle/>
          <a:p>
            <a:fld id="{707BC8C9-F194-46EC-AE98-621670C254D6}" type="slidenum">
              <a:rPr lang="en-US" smtClean="0"/>
              <a:t>4</a:t>
            </a:fld>
            <a:endParaRPr lang="en-US" dirty="0"/>
          </a:p>
        </p:txBody>
      </p:sp>
      <p:sp>
        <p:nvSpPr>
          <p:cNvPr id="7" name="Footer Placeholder 6">
            <a:extLst>
              <a:ext uri="{FF2B5EF4-FFF2-40B4-BE49-F238E27FC236}">
                <a16:creationId xmlns:a16="http://schemas.microsoft.com/office/drawing/2014/main" id="{1C04D01B-22A6-4D91-93BF-E0E4CA609948}"/>
              </a:ext>
            </a:extLst>
          </p:cNvPr>
          <p:cNvSpPr>
            <a:spLocks noGrp="1"/>
          </p:cNvSpPr>
          <p:nvPr>
            <p:ph type="ftr" sz="quarter" idx="11"/>
          </p:nvPr>
        </p:nvSpPr>
        <p:spPr/>
        <p:txBody>
          <a:bodyPr/>
          <a:lstStyle/>
          <a:p>
            <a:r>
              <a:rPr lang="en-IN">
                <a:latin typeface="Tahoma" panose="020B0604030504040204" pitchFamily="34" charset="0"/>
                <a:ea typeface="Tahoma" panose="020B0604030504040204" pitchFamily="34" charset="0"/>
                <a:cs typeface="Tahoma" panose="020B0604030504040204" pitchFamily="34" charset="0"/>
              </a:rPr>
              <a:t>Data Transmission through Ultrasonic Sound</a:t>
            </a:r>
            <a:endParaRPr lang="en-US" dirty="0"/>
          </a:p>
        </p:txBody>
      </p:sp>
      <p:pic>
        <p:nvPicPr>
          <p:cNvPr id="14" name="Picture 13">
            <a:extLst>
              <a:ext uri="{FF2B5EF4-FFF2-40B4-BE49-F238E27FC236}">
                <a16:creationId xmlns:a16="http://schemas.microsoft.com/office/drawing/2014/main" id="{E65B7945-9286-4AFA-9F62-6E41D960CD67}"/>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5" name="Picture 14">
            <a:extLst>
              <a:ext uri="{FF2B5EF4-FFF2-40B4-BE49-F238E27FC236}">
                <a16:creationId xmlns:a16="http://schemas.microsoft.com/office/drawing/2014/main" id="{C088A5A0-E5E4-4BDE-B53E-35B29E77A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66058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Literature Survey</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40225"/>
            <a:ext cx="10515600" cy="4529959"/>
          </a:xfrm>
        </p:spPr>
        <p:txBody>
          <a:bodyPr>
            <a:normAutofit/>
          </a:bodyPr>
          <a:lstStyle/>
          <a:p>
            <a:r>
              <a:rPr lang="en-IN" sz="2000" b="1" u="sng" dirty="0"/>
              <a:t>Kerry D. Wong, “A Sensitive DIY Ultrasonic range sensor”, 2011</a:t>
            </a:r>
            <a:endParaRPr lang="en-IN" sz="2000" dirty="0"/>
          </a:p>
          <a:p>
            <a:pPr marL="0" indent="0">
              <a:buNone/>
            </a:pPr>
            <a:r>
              <a:rPr lang="en-IN" sz="2400" dirty="0"/>
              <a:t>This paper discusses about ultrasonic transducers. This paper also introduces us to the transmitter circuit. It uses a bridge circuit produces an                                   output voltage roughly twice the </a:t>
            </a:r>
            <a:r>
              <a:rPr lang="en-IN" sz="2400" dirty="0" err="1"/>
              <a:t>Vcc</a:t>
            </a:r>
            <a:r>
              <a:rPr lang="en-IN" sz="2400" dirty="0"/>
              <a:t>.</a:t>
            </a:r>
            <a:r>
              <a:rPr lang="en-IN" sz="2400" baseline="30000" dirty="0"/>
              <a:t> [6]</a:t>
            </a:r>
            <a:endParaRPr lang="en-IN" sz="2400" dirty="0"/>
          </a:p>
          <a:p>
            <a:pPr marL="0" indent="0">
              <a:buNone/>
            </a:pPr>
            <a:endParaRPr lang="en-IN" sz="2400" baseline="30000" dirty="0">
              <a:latin typeface="+mj-lt"/>
            </a:endParaRPr>
          </a:p>
          <a:p>
            <a:r>
              <a:rPr lang="en-IN" sz="2000" b="1" u="sng" dirty="0"/>
              <a:t>Pascal </a:t>
            </a:r>
            <a:r>
              <a:rPr lang="en-IN" sz="2000" b="1" u="sng" dirty="0" err="1"/>
              <a:t>Getreuer</a:t>
            </a:r>
            <a:r>
              <a:rPr lang="en-IN" sz="2000" b="1" u="sng" dirty="0"/>
              <a:t> , Chet </a:t>
            </a:r>
            <a:r>
              <a:rPr lang="en-IN" sz="2000" b="1" u="sng" dirty="0" err="1"/>
              <a:t>Gnegy</a:t>
            </a:r>
            <a:r>
              <a:rPr lang="en-IN" sz="2000" b="1" u="sng" dirty="0"/>
              <a:t>, Richard F. Lyon, Life Fellow, IEEE, and Rif A. </a:t>
            </a:r>
            <a:r>
              <a:rPr lang="en-IN" sz="2000" b="1" u="sng" dirty="0" err="1"/>
              <a:t>Saurous</a:t>
            </a:r>
            <a:r>
              <a:rPr lang="en-IN" sz="2000" b="1" u="sng" dirty="0"/>
              <a:t>. “Ultrasonic Communication Using Consumer Hardware”, 2018</a:t>
            </a:r>
            <a:endParaRPr lang="en-IN" sz="2000" dirty="0"/>
          </a:p>
          <a:p>
            <a:pPr marL="0" indent="0">
              <a:buNone/>
            </a:pPr>
            <a:r>
              <a:rPr lang="en-IN" sz="2400" dirty="0"/>
              <a:t>The 18.5 to-20 kHz is inaudible to most humans and yet realizable    with commodity speakers and microphones in mobile devices. Speakers of common phone produces 74 dB SPL at 18 kHz whereas the threshold is 86 dB SPL to be audible.</a:t>
            </a:r>
            <a:r>
              <a:rPr lang="en-IN" sz="2400" baseline="30000" dirty="0"/>
              <a:t> [1]</a:t>
            </a:r>
            <a:endParaRPr lang="en-IN" sz="2400" dirty="0"/>
          </a:p>
          <a:p>
            <a:pPr marL="0" indent="0">
              <a:buNone/>
            </a:pPr>
            <a:endParaRPr lang="en-IN" sz="2600" baseline="30000" dirty="0">
              <a:latin typeface="+mj-lt"/>
            </a:endParaRPr>
          </a:p>
        </p:txBody>
      </p:sp>
      <p:sp>
        <p:nvSpPr>
          <p:cNvPr id="5" name="Slide Number Placeholder 4">
            <a:extLst>
              <a:ext uri="{FF2B5EF4-FFF2-40B4-BE49-F238E27FC236}">
                <a16:creationId xmlns:a16="http://schemas.microsoft.com/office/drawing/2014/main" id="{21F3EB48-68B0-4997-8AB6-2B5CDEAB9185}"/>
              </a:ext>
            </a:extLst>
          </p:cNvPr>
          <p:cNvSpPr>
            <a:spLocks noGrp="1"/>
          </p:cNvSpPr>
          <p:nvPr>
            <p:ph type="sldNum" sz="quarter" idx="12"/>
          </p:nvPr>
        </p:nvSpPr>
        <p:spPr/>
        <p:txBody>
          <a:bodyPr/>
          <a:lstStyle/>
          <a:p>
            <a:fld id="{707BC8C9-F194-46EC-AE98-621670C254D6}" type="slidenum">
              <a:rPr lang="en-US" smtClean="0"/>
              <a:t>5</a:t>
            </a:fld>
            <a:endParaRPr lang="en-US" dirty="0"/>
          </a:p>
        </p:txBody>
      </p:sp>
      <p:sp>
        <p:nvSpPr>
          <p:cNvPr id="6" name="Footer Placeholder 5">
            <a:extLst>
              <a:ext uri="{FF2B5EF4-FFF2-40B4-BE49-F238E27FC236}">
                <a16:creationId xmlns:a16="http://schemas.microsoft.com/office/drawing/2014/main" id="{A012ADEA-35D2-48B3-A70A-CA237E0B14F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A4AB6703-4451-4286-95B7-08E7143E776F}"/>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AB0095AF-9CCD-4336-B163-658FF0E2C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9806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E378-3E6B-4678-9BBA-A6B866B954FC}"/>
              </a:ext>
            </a:extLst>
          </p:cNvPr>
          <p:cNvSpPr>
            <a:spLocks noGrp="1"/>
          </p:cNvSpPr>
          <p:nvPr>
            <p:ph idx="1"/>
          </p:nvPr>
        </p:nvSpPr>
        <p:spPr>
          <a:xfrm>
            <a:off x="407504" y="136526"/>
            <a:ext cx="11370366" cy="6040438"/>
          </a:xfrm>
        </p:spPr>
        <p:txBody>
          <a:bodyPr>
            <a:normAutofit/>
          </a:bodyPr>
          <a:lstStyle/>
          <a:p>
            <a:r>
              <a:rPr lang="en-IN" sz="2000" b="1" u="sng" dirty="0"/>
              <a:t>Jonny </a:t>
            </a:r>
            <a:r>
              <a:rPr lang="en-IN" sz="2000" b="1" u="sng" dirty="0" err="1"/>
              <a:t>Biguenet</a:t>
            </a:r>
            <a:r>
              <a:rPr lang="en-IN" sz="2000" b="1" u="sng" dirty="0"/>
              <a:t>, “Ultrasonic data “transmission” , 2016</a:t>
            </a:r>
          </a:p>
          <a:p>
            <a:pPr marL="514350" indent="-514350">
              <a:buFont typeface="+mj-lt"/>
              <a:buAutoNum type="arabicPeriod"/>
            </a:pPr>
            <a:r>
              <a:rPr lang="en-IN" sz="2600" dirty="0"/>
              <a:t>This paper gives us an insight about the problems faced during the design of transmitter and receiver circuit. </a:t>
            </a:r>
          </a:p>
          <a:p>
            <a:pPr marL="514350" indent="-514350">
              <a:buFont typeface="+mj-lt"/>
              <a:buAutoNum type="arabicPeriod"/>
            </a:pPr>
            <a:r>
              <a:rPr lang="en-IN" sz="2600" dirty="0"/>
              <a:t>Audio hardware limitations include transmission of binary data (square wave) through normal speakers is not possible as they do not respond to such signals. This particular problem led us to explore about the possibilities of using other transducers to transmit binary data.</a:t>
            </a:r>
            <a:endParaRPr lang="en-IN" sz="2400" baseline="30000" dirty="0"/>
          </a:p>
          <a:p>
            <a:pPr marL="0" indent="0">
              <a:buNone/>
            </a:pPr>
            <a:endParaRPr lang="en-IN" sz="2000" b="1" u="sng" dirty="0"/>
          </a:p>
          <a:p>
            <a:r>
              <a:rPr lang="en-IN" sz="2000" b="1" u="sng" dirty="0"/>
              <a:t>V A Zhmud1, N O Kondratiev1, K A Kuznetsov1, V G Trubin1, L V Dimitrov, “Application of ultrasonic sensor for measuring distances in robotics”, 2018</a:t>
            </a:r>
            <a:endParaRPr lang="en-IN" sz="2000" dirty="0"/>
          </a:p>
          <a:p>
            <a:pPr marL="0" indent="0">
              <a:buNone/>
            </a:pPr>
            <a:r>
              <a:rPr lang="en-IN" sz="2400" dirty="0"/>
              <a:t>This paper gives an idea about working and internal circuitry of ultrasonic sound sensor particularly HC-SR04.  The ultrasonic transducers used in this particular sensor respond to binary data (square wave). This led us to designing of a receiver and transmitter circuit using the ultrasonic transducer. </a:t>
            </a:r>
            <a:endParaRPr lang="en-IN" sz="2400" baseline="30000" dirty="0"/>
          </a:p>
          <a:p>
            <a:pPr marL="0" indent="0">
              <a:buNone/>
            </a:pPr>
            <a:endParaRPr lang="en-IN" sz="2400" dirty="0"/>
          </a:p>
          <a:p>
            <a:pPr marL="0" indent="0">
              <a:buNone/>
            </a:pPr>
            <a:endParaRPr lang="en-IN" sz="2400" dirty="0"/>
          </a:p>
        </p:txBody>
      </p:sp>
      <p:sp>
        <p:nvSpPr>
          <p:cNvPr id="4" name="Footer Placeholder 3">
            <a:extLst>
              <a:ext uri="{FF2B5EF4-FFF2-40B4-BE49-F238E27FC236}">
                <a16:creationId xmlns:a16="http://schemas.microsoft.com/office/drawing/2014/main" id="{86C79FAB-68BC-46D6-BD9B-2B54A27A45E2}"/>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15C2522D-5735-4B74-81FD-6638532A0577}"/>
              </a:ext>
            </a:extLst>
          </p:cNvPr>
          <p:cNvSpPr>
            <a:spLocks noGrp="1"/>
          </p:cNvSpPr>
          <p:nvPr>
            <p:ph type="sldNum" sz="quarter" idx="12"/>
          </p:nvPr>
        </p:nvSpPr>
        <p:spPr/>
        <p:txBody>
          <a:bodyPr/>
          <a:lstStyle/>
          <a:p>
            <a:fld id="{707BC8C9-F194-46EC-AE98-621670C254D6}" type="slidenum">
              <a:rPr lang="en-US" smtClean="0"/>
              <a:t>6</a:t>
            </a:fld>
            <a:endParaRPr lang="en-US" dirty="0"/>
          </a:p>
        </p:txBody>
      </p:sp>
    </p:spTree>
    <p:extLst>
      <p:ext uri="{BB962C8B-B14F-4D97-AF65-F5344CB8AC3E}">
        <p14:creationId xmlns:p14="http://schemas.microsoft.com/office/powerpoint/2010/main" val="372713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Approach</a:t>
            </a:r>
          </a:p>
        </p:txBody>
      </p:sp>
      <p:grpSp>
        <p:nvGrpSpPr>
          <p:cNvPr id="51" name="Group 50">
            <a:extLst>
              <a:ext uri="{FF2B5EF4-FFF2-40B4-BE49-F238E27FC236}">
                <a16:creationId xmlns:a16="http://schemas.microsoft.com/office/drawing/2014/main" id="{31C3270F-9325-402B-918B-69473ED704D7}"/>
              </a:ext>
            </a:extLst>
          </p:cNvPr>
          <p:cNvGrpSpPr/>
          <p:nvPr/>
        </p:nvGrpSpPr>
        <p:grpSpPr>
          <a:xfrm>
            <a:off x="539586" y="2501673"/>
            <a:ext cx="11112828" cy="2649864"/>
            <a:chOff x="463387" y="2501673"/>
            <a:chExt cx="11112828" cy="2649864"/>
          </a:xfrm>
        </p:grpSpPr>
        <p:sp>
          <p:nvSpPr>
            <p:cNvPr id="5" name="Rectangle: Rounded Corners 4">
              <a:extLst>
                <a:ext uri="{FF2B5EF4-FFF2-40B4-BE49-F238E27FC236}">
                  <a16:creationId xmlns:a16="http://schemas.microsoft.com/office/drawing/2014/main" id="{B2F47EAD-FD5A-48E5-AE69-C74010DF74FD}"/>
                </a:ext>
              </a:extLst>
            </p:cNvPr>
            <p:cNvSpPr/>
            <p:nvPr/>
          </p:nvSpPr>
          <p:spPr>
            <a:xfrm>
              <a:off x="502615"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Microcontroller</a:t>
              </a:r>
            </a:p>
          </p:txBody>
        </p:sp>
        <p:sp>
          <p:nvSpPr>
            <p:cNvPr id="7" name="Freeform: Shape 6">
              <a:extLst>
                <a:ext uri="{FF2B5EF4-FFF2-40B4-BE49-F238E27FC236}">
                  <a16:creationId xmlns:a16="http://schemas.microsoft.com/office/drawing/2014/main" id="{CE78649B-75B2-4BE1-91D2-AD57BDC3352C}"/>
                </a:ext>
              </a:extLst>
            </p:cNvPr>
            <p:cNvSpPr/>
            <p:nvPr/>
          </p:nvSpPr>
          <p:spPr>
            <a:xfrm>
              <a:off x="491888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142C4AC3-48CC-4EB7-8F48-31A63C1AB856}"/>
                </a:ext>
              </a:extLst>
            </p:cNvPr>
            <p:cNvSpPr/>
            <p:nvPr/>
          </p:nvSpPr>
          <p:spPr>
            <a:xfrm>
              <a:off x="573754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FAEEEE3-E739-44FE-A137-C29AA54B4AB2}"/>
                </a:ext>
              </a:extLst>
            </p:cNvPr>
            <p:cNvSpPr/>
            <p:nvPr/>
          </p:nvSpPr>
          <p:spPr>
            <a:xfrm>
              <a:off x="491908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81274C0-69DE-4BCA-9CF4-104C6BA0BA94}"/>
                </a:ext>
              </a:extLst>
            </p:cNvPr>
            <p:cNvSpPr/>
            <p:nvPr/>
          </p:nvSpPr>
          <p:spPr>
            <a:xfrm>
              <a:off x="573774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9582B36-712F-492B-BAC6-6C0D8FC81355}"/>
                </a:ext>
              </a:extLst>
            </p:cNvPr>
            <p:cNvSpPr/>
            <p:nvPr/>
          </p:nvSpPr>
          <p:spPr>
            <a:xfrm>
              <a:off x="6556005" y="298366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EF8CA6D-2FD2-43B7-8D08-34AB14176D90}"/>
                </a:ext>
              </a:extLst>
            </p:cNvPr>
            <p:cNvSpPr/>
            <p:nvPr/>
          </p:nvSpPr>
          <p:spPr>
            <a:xfrm>
              <a:off x="6556206" y="322167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AA1D194-7F17-4472-9B98-9DF0FA4F7F24}"/>
                </a:ext>
              </a:extLst>
            </p:cNvPr>
            <p:cNvSpPr/>
            <p:nvPr/>
          </p:nvSpPr>
          <p:spPr>
            <a:xfrm>
              <a:off x="9617123"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Microcontroller</a:t>
              </a:r>
            </a:p>
          </p:txBody>
        </p:sp>
        <p:cxnSp>
          <p:nvCxnSpPr>
            <p:cNvPr id="17" name="Straight Arrow Connector 16">
              <a:extLst>
                <a:ext uri="{FF2B5EF4-FFF2-40B4-BE49-F238E27FC236}">
                  <a16:creationId xmlns:a16="http://schemas.microsoft.com/office/drawing/2014/main" id="{B86C7961-D04B-45DD-B6AA-EBC86027ECE2}"/>
                </a:ext>
              </a:extLst>
            </p:cNvPr>
            <p:cNvCxnSpPr>
              <a:cxnSpLocks/>
              <a:stCxn id="5" idx="3"/>
              <a:endCxn id="19" idx="1"/>
            </p:cNvCxnSpPr>
            <p:nvPr/>
          </p:nvCxnSpPr>
          <p:spPr>
            <a:xfrm>
              <a:off x="2392615"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F7D665A-3731-4966-97F3-6F9C91619F5F}"/>
                </a:ext>
              </a:extLst>
            </p:cNvPr>
            <p:cNvSpPr/>
            <p:nvPr/>
          </p:nvSpPr>
          <p:spPr>
            <a:xfrm>
              <a:off x="3202421" y="2601571"/>
              <a:ext cx="1408386" cy="1240204"/>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Transmitter</a:t>
              </a:r>
            </a:p>
          </p:txBody>
        </p:sp>
        <p:sp>
          <p:nvSpPr>
            <p:cNvPr id="27" name="Rectangle 26">
              <a:extLst>
                <a:ext uri="{FF2B5EF4-FFF2-40B4-BE49-F238E27FC236}">
                  <a16:creationId xmlns:a16="http://schemas.microsoft.com/office/drawing/2014/main" id="{37829FA0-FC0A-47B1-B4D9-0C98DE7C2628}"/>
                </a:ext>
              </a:extLst>
            </p:cNvPr>
            <p:cNvSpPr/>
            <p:nvPr/>
          </p:nvSpPr>
          <p:spPr>
            <a:xfrm>
              <a:off x="7398931" y="2601571"/>
              <a:ext cx="1408386" cy="124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Receiver</a:t>
              </a:r>
            </a:p>
          </p:txBody>
        </p:sp>
        <p:cxnSp>
          <p:nvCxnSpPr>
            <p:cNvPr id="31" name="Straight Arrow Connector 30">
              <a:extLst>
                <a:ext uri="{FF2B5EF4-FFF2-40B4-BE49-F238E27FC236}">
                  <a16:creationId xmlns:a16="http://schemas.microsoft.com/office/drawing/2014/main" id="{375EDE80-C568-4C23-ACC2-2FB168400BE0}"/>
                </a:ext>
              </a:extLst>
            </p:cNvPr>
            <p:cNvCxnSpPr>
              <a:cxnSpLocks/>
              <a:stCxn id="27" idx="3"/>
              <a:endCxn id="13" idx="1"/>
            </p:cNvCxnSpPr>
            <p:nvPr/>
          </p:nvCxnSpPr>
          <p:spPr>
            <a:xfrm>
              <a:off x="8807317"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53B1DDB-C0F9-4079-B8C9-A5C30D9FDDF0}"/>
                </a:ext>
              </a:extLst>
            </p:cNvPr>
            <p:cNvCxnSpPr/>
            <p:nvPr/>
          </p:nvCxnSpPr>
          <p:spPr>
            <a:xfrm flipV="1">
              <a:off x="1408387" y="3941673"/>
              <a:ext cx="0" cy="84053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CC980B-0937-457B-BB52-1B4D02F3A8A5}"/>
                </a:ext>
              </a:extLst>
            </p:cNvPr>
            <p:cNvCxnSpPr>
              <a:cxnSpLocks/>
              <a:stCxn id="49" idx="0"/>
            </p:cNvCxnSpPr>
            <p:nvPr/>
          </p:nvCxnSpPr>
          <p:spPr>
            <a:xfrm flipV="1">
              <a:off x="10631215" y="3941674"/>
              <a:ext cx="0" cy="819510"/>
            </a:xfrm>
            <a:prstGeom prst="straightConnector1">
              <a:avLst/>
            </a:prstGeom>
            <a:ln>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50A703-09C3-45AB-A24A-02C08BC45FC5}"/>
                </a:ext>
              </a:extLst>
            </p:cNvPr>
            <p:cNvSpPr txBox="1"/>
            <p:nvPr/>
          </p:nvSpPr>
          <p:spPr>
            <a:xfrm>
              <a:off x="463387" y="4782205"/>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to be sent</a:t>
              </a:r>
            </a:p>
          </p:txBody>
        </p:sp>
        <p:sp>
          <p:nvSpPr>
            <p:cNvPr id="49" name="TextBox 48">
              <a:extLst>
                <a:ext uri="{FF2B5EF4-FFF2-40B4-BE49-F238E27FC236}">
                  <a16:creationId xmlns:a16="http://schemas.microsoft.com/office/drawing/2014/main" id="{F301674C-E431-45AE-B76D-2E799E1098F2}"/>
                </a:ext>
              </a:extLst>
            </p:cNvPr>
            <p:cNvSpPr txBox="1"/>
            <p:nvPr/>
          </p:nvSpPr>
          <p:spPr>
            <a:xfrm>
              <a:off x="9686215" y="4761184"/>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received</a:t>
              </a:r>
            </a:p>
          </p:txBody>
        </p:sp>
      </p:grpSp>
      <p:sp>
        <p:nvSpPr>
          <p:cNvPr id="52" name="Slide Number Placeholder 51">
            <a:extLst>
              <a:ext uri="{FF2B5EF4-FFF2-40B4-BE49-F238E27FC236}">
                <a16:creationId xmlns:a16="http://schemas.microsoft.com/office/drawing/2014/main" id="{268F4E19-CB74-4193-9654-B4A073E5A632}"/>
              </a:ext>
            </a:extLst>
          </p:cNvPr>
          <p:cNvSpPr>
            <a:spLocks noGrp="1"/>
          </p:cNvSpPr>
          <p:nvPr>
            <p:ph type="sldNum" sz="quarter" idx="12"/>
          </p:nvPr>
        </p:nvSpPr>
        <p:spPr/>
        <p:txBody>
          <a:bodyPr/>
          <a:lstStyle/>
          <a:p>
            <a:fld id="{707BC8C9-F194-46EC-AE98-621670C254D6}" type="slidenum">
              <a:rPr lang="en-US" smtClean="0"/>
              <a:t>7</a:t>
            </a:fld>
            <a:endParaRPr lang="en-US" dirty="0"/>
          </a:p>
        </p:txBody>
      </p:sp>
      <p:sp>
        <p:nvSpPr>
          <p:cNvPr id="53" name="Footer Placeholder 52">
            <a:extLst>
              <a:ext uri="{FF2B5EF4-FFF2-40B4-BE49-F238E27FC236}">
                <a16:creationId xmlns:a16="http://schemas.microsoft.com/office/drawing/2014/main" id="{16C4EC54-3D54-4773-8BFB-CD1FEDB9560F}"/>
              </a:ext>
            </a:extLst>
          </p:cNvPr>
          <p:cNvSpPr>
            <a:spLocks noGrp="1"/>
          </p:cNvSpPr>
          <p:nvPr>
            <p:ph type="ftr" sz="quarter" idx="11"/>
          </p:nvPr>
        </p:nvSpPr>
        <p:spPr/>
        <p:txBody>
          <a:bodyPr/>
          <a:lstStyle/>
          <a:p>
            <a:r>
              <a:rPr lang="en-IN"/>
              <a:t>Data Transmission through Ultrasonic Sound</a:t>
            </a:r>
            <a:endParaRPr lang="en-US" dirty="0"/>
          </a:p>
        </p:txBody>
      </p:sp>
      <p:pic>
        <p:nvPicPr>
          <p:cNvPr id="24" name="Picture 23">
            <a:extLst>
              <a:ext uri="{FF2B5EF4-FFF2-40B4-BE49-F238E27FC236}">
                <a16:creationId xmlns:a16="http://schemas.microsoft.com/office/drawing/2014/main" id="{810FC537-8675-4E08-B2BF-69C1DC49E32A}"/>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25" name="Picture 24">
            <a:extLst>
              <a:ext uri="{FF2B5EF4-FFF2-40B4-BE49-F238E27FC236}">
                <a16:creationId xmlns:a16="http://schemas.microsoft.com/office/drawing/2014/main" id="{CFF54344-A191-46C2-9F6B-0B8EDE074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57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3F273-482F-42B2-A4D5-31E02F1D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74" y="1816142"/>
            <a:ext cx="10282739" cy="3805949"/>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56224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25905C-73BF-45F3-8E19-2F29F79AE6B0}"/>
              </a:ext>
            </a:extLst>
          </p:cNvPr>
          <p:cNvPicPr>
            <a:picLocks noChangeAspect="1"/>
          </p:cNvPicPr>
          <p:nvPr/>
        </p:nvPicPr>
        <p:blipFill rotWithShape="1">
          <a:blip r:embed="rId3"/>
          <a:srcRect t="318" r="243" b="509"/>
          <a:stretch/>
        </p:blipFill>
        <p:spPr>
          <a:xfrm>
            <a:off x="1084246" y="1121061"/>
            <a:ext cx="10012996" cy="4606290"/>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sp>
        <p:nvSpPr>
          <p:cNvPr id="13" name="TextBox 12">
            <a:extLst>
              <a:ext uri="{FF2B5EF4-FFF2-40B4-BE49-F238E27FC236}">
                <a16:creationId xmlns:a16="http://schemas.microsoft.com/office/drawing/2014/main" id="{DA10FA14-0D9A-4764-9061-AA65C27A2654}"/>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Ultrasonic Transducer Driver Circuit on LTSpice software</a:t>
            </a:r>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0853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a:solidFill>
            <a:schemeClr val="accent1"/>
          </a:solidFill>
        </a:ln>
      </a:spPr>
      <a:bodyPr rtlCol="0" anchor="ctr"/>
      <a:lstStyle>
        <a:defPPr algn="ctr">
          <a:defRPr sz="1600" dirty="0" smtClean="0">
            <a:solidFill>
              <a:schemeClr val="tx1"/>
            </a:solidFill>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chemeClr val="accent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1580</Words>
  <Application>Microsoft Office PowerPoint</Application>
  <PresentationFormat>Widescreen</PresentationFormat>
  <Paragraphs>274</Paragraphs>
  <Slides>29</Slides>
  <Notes>24</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Tahoma</vt:lpstr>
      <vt:lpstr>Office Theme</vt:lpstr>
      <vt:lpstr>Department of Electronics and Communication Engineering</vt:lpstr>
      <vt:lpstr>Abstract</vt:lpstr>
      <vt:lpstr>Introduction</vt:lpstr>
      <vt:lpstr>Problem Statement</vt:lpstr>
      <vt:lpstr>Literature Survey</vt:lpstr>
      <vt:lpstr>PowerPoint Presentation</vt:lpstr>
      <vt:lpstr>Approach</vt:lpstr>
      <vt:lpstr>Transmitter Schematic</vt:lpstr>
      <vt:lpstr>Transmitter Circuit Simulation</vt:lpstr>
      <vt:lpstr>Transmission Algorithm</vt:lpstr>
      <vt:lpstr>Developed Hardware</vt:lpstr>
      <vt:lpstr>Receiver Schematic</vt:lpstr>
      <vt:lpstr>Receiver Circuit Simulation</vt:lpstr>
      <vt:lpstr>Reception Algorithm</vt:lpstr>
      <vt:lpstr>Results</vt:lpstr>
      <vt:lpstr>Demo Video</vt:lpstr>
      <vt:lpstr>Applications</vt:lpstr>
      <vt:lpstr>Conclusion</vt:lpstr>
      <vt:lpstr>Future Scope</vt:lpstr>
      <vt:lpstr>Progress Timeline</vt:lpstr>
      <vt:lpstr>Progress Timeline</vt:lpstr>
      <vt:lpstr>References</vt:lpstr>
      <vt:lpstr>References </vt:lpstr>
      <vt:lpstr>Thank You</vt:lpstr>
      <vt:lpstr>HC-SR04</vt:lpstr>
      <vt:lpstr>HC-SR04 Circuit</vt:lpstr>
      <vt:lpstr>Working of HC-SR04</vt:lpstr>
      <vt:lpstr>Transducers</vt:lpstr>
      <vt:lpstr>Transmitter Circuit #1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Transmission through Ultrasonic Sound</dc:title>
  <dc:creator>Karthik K Bhat</dc:creator>
  <cp:lastModifiedBy>Praphul Gowda</cp:lastModifiedBy>
  <cp:revision>134</cp:revision>
  <dcterms:created xsi:type="dcterms:W3CDTF">2019-02-28T13:10:48Z</dcterms:created>
  <dcterms:modified xsi:type="dcterms:W3CDTF">2019-04-26T19:49:04Z</dcterms:modified>
</cp:coreProperties>
</file>